
<file path=[Content_Types].xml><?xml version="1.0" encoding="utf-8"?>
<Types xmlns="http://schemas.openxmlformats.org/package/2006/content-types">
  <Default Extension="wdp" ContentType="image/vnd.ms-photo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319" r:id="rId6"/>
    <p:sldId id="321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36" r:id="rId19"/>
    <p:sldId id="322" r:id="rId20"/>
    <p:sldId id="323" r:id="rId21"/>
    <p:sldId id="326" r:id="rId22"/>
    <p:sldId id="328" r:id="rId23"/>
    <p:sldId id="329" r:id="rId24"/>
    <p:sldId id="338" r:id="rId25"/>
    <p:sldId id="330" r:id="rId26"/>
    <p:sldId id="331" r:id="rId27"/>
    <p:sldId id="335" r:id="rId28"/>
    <p:sldId id="337" r:id="rId29"/>
  </p:sldIdLst>
  <p:sldSz cx="12192000" cy="6858000"/>
  <p:notesSz cx="6858000" cy="914400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itchFamily="34" charset="0"/>
        <a:ea typeface="新細明體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itchFamily="34" charset="0"/>
        <a:ea typeface="新細明體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itchFamily="34" charset="0"/>
        <a:ea typeface="新細明體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itchFamily="34" charset="0"/>
        <a:ea typeface="新細明體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itchFamily="34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Tahoma" pitchFamily="34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Tahoma" pitchFamily="34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Tahoma" pitchFamily="34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Tahoma" pitchFamily="34" charset="0"/>
        <a:ea typeface="新細明體" charset="-120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FF000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ä¸­åº¦æ ·å¼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5" autoAdjust="0"/>
    <p:restoredTop sz="88256" autoAdjust="0"/>
  </p:normalViewPr>
  <p:slideViewPr>
    <p:cSldViewPr snapToGrid="0">
      <p:cViewPr varScale="1">
        <p:scale>
          <a:sx n="102" d="100"/>
          <a:sy n="102" d="100"/>
        </p:scale>
        <p:origin x="114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commentAuthors" Target="commentAuthors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57AA76-988B-454E-9B8B-28F2F5A6641D}" type="doc">
      <dgm:prSet loTypeId="urn:microsoft.com/office/officeart/2005/8/layout/cycle4" loCatId="matrix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US" altLang="zh-TW"/>
        </a:p>
      </dgm:t>
    </dgm:pt>
    <dgm:pt modelId="{F12A14DB-AF05-48E3-ABF5-1A009630E2FA}">
      <dgm:prSet phldrT="[Text]"/>
      <dgm:spPr/>
      <dgm:t>
        <a:bodyPr/>
        <a:lstStyle/>
        <a:p>
          <a:r>
            <a:rPr lang="zh-TW" altLang="en-US" dirty="0" smtClean="0"/>
            <a:t>目標</a:t>
          </a:r>
          <a:endParaRPr lang="en-US" altLang="zh-TW" dirty="0"/>
        </a:p>
      </dgm:t>
    </dgm:pt>
    <dgm:pt modelId="{6BE9BD7D-E1EF-4E30-B72E-7682E5324EB1}" cxnId="{61D17353-6078-4429-B651-4A74673A9A3A}" type="parTrans">
      <dgm:prSet/>
      <dgm:spPr/>
      <dgm:t>
        <a:bodyPr/>
        <a:lstStyle/>
        <a:p>
          <a:endParaRPr lang="en-US" altLang="zh-TW"/>
        </a:p>
      </dgm:t>
    </dgm:pt>
    <dgm:pt modelId="{DD3649FE-82EE-4B5C-B154-EFF39B30C8F9}" cxnId="{61D17353-6078-4429-B651-4A74673A9A3A}" type="sibTrans">
      <dgm:prSet/>
      <dgm:spPr/>
      <dgm:t>
        <a:bodyPr/>
        <a:lstStyle/>
        <a:p>
          <a:endParaRPr lang="en-US" altLang="zh-TW"/>
        </a:p>
      </dgm:t>
    </dgm:pt>
    <dgm:pt modelId="{15FA16B8-31A1-47B3-B012-6D9599A2E57E}">
      <dgm:prSet phldrT="[Text]"/>
      <dgm:spPr/>
      <dgm:t>
        <a:bodyPr/>
        <a:lstStyle/>
        <a:p>
          <a:r>
            <a:rPr lang="zh-TW" altLang="en-US" dirty="0" smtClean="0"/>
            <a:t>動機</a:t>
          </a:r>
          <a:endParaRPr lang="en-US" altLang="zh-TW" dirty="0"/>
        </a:p>
      </dgm:t>
    </dgm:pt>
    <dgm:pt modelId="{6A35822B-98B6-456C-A51E-4C22C17738DE}" cxnId="{3182C5B2-B21D-4072-ABAE-2B53788F9635}" type="parTrans">
      <dgm:prSet/>
      <dgm:spPr/>
      <dgm:t>
        <a:bodyPr/>
        <a:lstStyle/>
        <a:p>
          <a:endParaRPr lang="en-US" altLang="zh-TW"/>
        </a:p>
      </dgm:t>
    </dgm:pt>
    <dgm:pt modelId="{580D5E11-3C1E-485F-A7F4-A4A154BC440B}" cxnId="{3182C5B2-B21D-4072-ABAE-2B53788F9635}" type="sibTrans">
      <dgm:prSet/>
      <dgm:spPr/>
      <dgm:t>
        <a:bodyPr/>
        <a:lstStyle/>
        <a:p>
          <a:endParaRPr lang="en-US" altLang="zh-TW"/>
        </a:p>
      </dgm:t>
    </dgm:pt>
    <dgm:pt modelId="{CB7E1EE2-F4AE-4FFB-943C-55F8C065B3C2}">
      <dgm:prSet phldrT="[Text]"/>
      <dgm:spPr/>
      <dgm:t>
        <a:bodyPr/>
        <a:lstStyle/>
        <a:p>
          <a:r>
            <a:rPr lang="zh-TW" altLang="en-US" dirty="0" smtClean="0"/>
            <a:t>跨出舒適圈</a:t>
          </a:r>
          <a:endParaRPr lang="en-US" altLang="zh-TW" dirty="0"/>
        </a:p>
      </dgm:t>
    </dgm:pt>
    <dgm:pt modelId="{76E72DBC-397F-4C43-BE71-1F99BBD6BB59}" cxnId="{7EEADEAD-AE54-4C0F-BFE3-9B6FAA408DBB}" type="parTrans">
      <dgm:prSet/>
      <dgm:spPr/>
      <dgm:t>
        <a:bodyPr/>
        <a:lstStyle/>
        <a:p>
          <a:endParaRPr lang="en-US" altLang="zh-TW"/>
        </a:p>
      </dgm:t>
    </dgm:pt>
    <dgm:pt modelId="{C1D2C5D9-AC2E-49ED-9794-FF424EDE24DB}" cxnId="{7EEADEAD-AE54-4C0F-BFE3-9B6FAA408DBB}" type="sibTrans">
      <dgm:prSet/>
      <dgm:spPr/>
      <dgm:t>
        <a:bodyPr/>
        <a:lstStyle/>
        <a:p>
          <a:endParaRPr lang="en-US" altLang="zh-TW"/>
        </a:p>
      </dgm:t>
    </dgm:pt>
    <dgm:pt modelId="{15825F1B-EEEC-4F54-92D3-99CD8698E07A}">
      <dgm:prSet phldrT="[Text]"/>
      <dgm:spPr/>
      <dgm:t>
        <a:bodyPr/>
        <a:lstStyle/>
        <a:p>
          <a:r>
            <a:rPr lang="zh-TW" altLang="en-US" dirty="0" smtClean="0"/>
            <a:t>導師</a:t>
          </a:r>
          <a:endParaRPr lang="en-US" altLang="zh-TW" dirty="0"/>
        </a:p>
      </dgm:t>
    </dgm:pt>
    <dgm:pt modelId="{0D0AE621-66CB-42DF-BF0E-29C94E02280A}" cxnId="{39E3779A-3EED-44F5-836C-7E168AFE9917}" type="parTrans">
      <dgm:prSet/>
      <dgm:spPr/>
      <dgm:t>
        <a:bodyPr/>
        <a:lstStyle/>
        <a:p>
          <a:endParaRPr lang="en-US" altLang="zh-TW"/>
        </a:p>
      </dgm:t>
    </dgm:pt>
    <dgm:pt modelId="{141728BF-8E7E-4628-BB65-CA78DE51D736}" cxnId="{39E3779A-3EED-44F5-836C-7E168AFE9917}" type="sibTrans">
      <dgm:prSet/>
      <dgm:spPr/>
      <dgm:t>
        <a:bodyPr/>
        <a:lstStyle/>
        <a:p>
          <a:endParaRPr lang="en-US" altLang="zh-TW"/>
        </a:p>
      </dgm:t>
    </dgm:pt>
    <dgm:pt modelId="{133A66FA-9321-43AB-AFB9-2CCE10302301}" type="pres">
      <dgm:prSet presAssocID="{7857AA76-988B-454E-9B8B-28F2F5A6641D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US" altLang="zh-TW"/>
        </a:p>
      </dgm:t>
    </dgm:pt>
    <dgm:pt modelId="{B521E553-F996-4D57-AEDB-D5CA075CDD73}" type="pres">
      <dgm:prSet presAssocID="{7857AA76-988B-454E-9B8B-28F2F5A6641D}" presName="children" presStyleCnt="0"/>
      <dgm:spPr/>
    </dgm:pt>
    <dgm:pt modelId="{EDC33CDE-89B1-4F60-B4A3-0742DC99A791}" type="pres">
      <dgm:prSet presAssocID="{7857AA76-988B-454E-9B8B-28F2F5A6641D}" presName="childPlaceholder" presStyleCnt="0"/>
      <dgm:spPr/>
    </dgm:pt>
    <dgm:pt modelId="{70D83BE3-B9F7-4139-A433-3111C8F6A609}" type="pres">
      <dgm:prSet presAssocID="{7857AA76-988B-454E-9B8B-28F2F5A6641D}" presName="circle" presStyleCnt="0"/>
      <dgm:spPr/>
    </dgm:pt>
    <dgm:pt modelId="{A80F720C-D828-437B-B4C9-D5CE25578210}" type="pres">
      <dgm:prSet presAssocID="{7857AA76-988B-454E-9B8B-28F2F5A6641D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 altLang="zh-TW"/>
        </a:p>
      </dgm:t>
    </dgm:pt>
    <dgm:pt modelId="{C8E5AC33-8B3F-4DDA-948C-D2B738505D18}" type="pres">
      <dgm:prSet presAssocID="{7857AA76-988B-454E-9B8B-28F2F5A6641D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 altLang="zh-TW"/>
        </a:p>
      </dgm:t>
    </dgm:pt>
    <dgm:pt modelId="{024C8CF8-8EE0-4719-BA34-38216CDE8737}" type="pres">
      <dgm:prSet presAssocID="{7857AA76-988B-454E-9B8B-28F2F5A6641D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 altLang="zh-TW"/>
        </a:p>
      </dgm:t>
    </dgm:pt>
    <dgm:pt modelId="{875E692E-8668-4DAC-9E25-D049D45B073A}" type="pres">
      <dgm:prSet presAssocID="{7857AA76-988B-454E-9B8B-28F2F5A6641D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 altLang="zh-TW"/>
        </a:p>
      </dgm:t>
    </dgm:pt>
    <dgm:pt modelId="{DE9B24B8-FD5B-4A22-A6BC-0AFBD188A581}" type="pres">
      <dgm:prSet presAssocID="{7857AA76-988B-454E-9B8B-28F2F5A6641D}" presName="quadrantPlaceholder" presStyleCnt="0"/>
      <dgm:spPr/>
    </dgm:pt>
    <dgm:pt modelId="{312BAD2C-51CC-4D5C-ABBE-153E29BB4329}" type="pres">
      <dgm:prSet presAssocID="{7857AA76-988B-454E-9B8B-28F2F5A6641D}" presName="center1" presStyleLbl="fgShp" presStyleIdx="0" presStyleCnt="2"/>
      <dgm:spPr/>
    </dgm:pt>
    <dgm:pt modelId="{502308C2-9B85-4598-98BE-90EF22DF056C}" type="pres">
      <dgm:prSet presAssocID="{7857AA76-988B-454E-9B8B-28F2F5A6641D}" presName="center2" presStyleLbl="fgShp" presStyleIdx="1" presStyleCnt="2"/>
      <dgm:spPr/>
    </dgm:pt>
  </dgm:ptLst>
  <dgm:cxnLst>
    <dgm:cxn modelId="{7EEADEAD-AE54-4C0F-BFE3-9B6FAA408DBB}" srcId="{7857AA76-988B-454E-9B8B-28F2F5A6641D}" destId="{CB7E1EE2-F4AE-4FFB-943C-55F8C065B3C2}" srcOrd="2" destOrd="0" parTransId="{76E72DBC-397F-4C43-BE71-1F99BBD6BB59}" sibTransId="{C1D2C5D9-AC2E-49ED-9794-FF424EDE24DB}"/>
    <dgm:cxn modelId="{6C3770E6-067B-47B1-BD18-3F90A212083E}" type="presOf" srcId="{15FA16B8-31A1-47B3-B012-6D9599A2E57E}" destId="{C8E5AC33-8B3F-4DDA-948C-D2B738505D18}" srcOrd="0" destOrd="0" presId="urn:microsoft.com/office/officeart/2005/8/layout/cycle4"/>
    <dgm:cxn modelId="{688A177E-CC08-4B8A-8D04-1967FC3AE87C}" type="presOf" srcId="{F12A14DB-AF05-48E3-ABF5-1A009630E2FA}" destId="{A80F720C-D828-437B-B4C9-D5CE25578210}" srcOrd="0" destOrd="0" presId="urn:microsoft.com/office/officeart/2005/8/layout/cycle4"/>
    <dgm:cxn modelId="{B2D086BD-54B6-4102-A99E-DC1367673794}" type="presOf" srcId="{7857AA76-988B-454E-9B8B-28F2F5A6641D}" destId="{133A66FA-9321-43AB-AFB9-2CCE10302301}" srcOrd="0" destOrd="0" presId="urn:microsoft.com/office/officeart/2005/8/layout/cycle4"/>
    <dgm:cxn modelId="{39E3779A-3EED-44F5-836C-7E168AFE9917}" srcId="{7857AA76-988B-454E-9B8B-28F2F5A6641D}" destId="{15825F1B-EEEC-4F54-92D3-99CD8698E07A}" srcOrd="3" destOrd="0" parTransId="{0D0AE621-66CB-42DF-BF0E-29C94E02280A}" sibTransId="{141728BF-8E7E-4628-BB65-CA78DE51D736}"/>
    <dgm:cxn modelId="{C790C874-E996-49BC-9E88-AD8C1C792935}" type="presOf" srcId="{15825F1B-EEEC-4F54-92D3-99CD8698E07A}" destId="{875E692E-8668-4DAC-9E25-D049D45B073A}" srcOrd="0" destOrd="0" presId="urn:microsoft.com/office/officeart/2005/8/layout/cycle4"/>
    <dgm:cxn modelId="{33C0E27F-D75F-42E5-A0AB-A87927F3DF2C}" type="presOf" srcId="{CB7E1EE2-F4AE-4FFB-943C-55F8C065B3C2}" destId="{024C8CF8-8EE0-4719-BA34-38216CDE8737}" srcOrd="0" destOrd="0" presId="urn:microsoft.com/office/officeart/2005/8/layout/cycle4"/>
    <dgm:cxn modelId="{3182C5B2-B21D-4072-ABAE-2B53788F9635}" srcId="{7857AA76-988B-454E-9B8B-28F2F5A6641D}" destId="{15FA16B8-31A1-47B3-B012-6D9599A2E57E}" srcOrd="1" destOrd="0" parTransId="{6A35822B-98B6-456C-A51E-4C22C17738DE}" sibTransId="{580D5E11-3C1E-485F-A7F4-A4A154BC440B}"/>
    <dgm:cxn modelId="{61D17353-6078-4429-B651-4A74673A9A3A}" srcId="{7857AA76-988B-454E-9B8B-28F2F5A6641D}" destId="{F12A14DB-AF05-48E3-ABF5-1A009630E2FA}" srcOrd="0" destOrd="0" parTransId="{6BE9BD7D-E1EF-4E30-B72E-7682E5324EB1}" sibTransId="{DD3649FE-82EE-4B5C-B154-EFF39B30C8F9}"/>
    <dgm:cxn modelId="{00090328-FBCD-40A5-86BF-A312E0AE3B11}" type="presParOf" srcId="{133A66FA-9321-43AB-AFB9-2CCE10302301}" destId="{B521E553-F996-4D57-AEDB-D5CA075CDD73}" srcOrd="0" destOrd="0" presId="urn:microsoft.com/office/officeart/2005/8/layout/cycle4"/>
    <dgm:cxn modelId="{FA1CB192-C383-43E6-A389-A4055565D845}" type="presParOf" srcId="{B521E553-F996-4D57-AEDB-D5CA075CDD73}" destId="{EDC33CDE-89B1-4F60-B4A3-0742DC99A791}" srcOrd="0" destOrd="0" presId="urn:microsoft.com/office/officeart/2005/8/layout/cycle4"/>
    <dgm:cxn modelId="{F7F1AA7F-DDBA-405C-8FB6-FBDC08150415}" type="presParOf" srcId="{133A66FA-9321-43AB-AFB9-2CCE10302301}" destId="{70D83BE3-B9F7-4139-A433-3111C8F6A609}" srcOrd="1" destOrd="0" presId="urn:microsoft.com/office/officeart/2005/8/layout/cycle4"/>
    <dgm:cxn modelId="{8B6602BA-487B-40DE-BA15-CE0C47B6FE8B}" type="presParOf" srcId="{70D83BE3-B9F7-4139-A433-3111C8F6A609}" destId="{A80F720C-D828-437B-B4C9-D5CE25578210}" srcOrd="0" destOrd="0" presId="urn:microsoft.com/office/officeart/2005/8/layout/cycle4"/>
    <dgm:cxn modelId="{9673946F-6EDD-4C2A-8F32-5D587F698183}" type="presParOf" srcId="{70D83BE3-B9F7-4139-A433-3111C8F6A609}" destId="{C8E5AC33-8B3F-4DDA-948C-D2B738505D18}" srcOrd="1" destOrd="0" presId="urn:microsoft.com/office/officeart/2005/8/layout/cycle4"/>
    <dgm:cxn modelId="{2E7E08EA-8313-4FEE-A95A-75A7328B9E84}" type="presParOf" srcId="{70D83BE3-B9F7-4139-A433-3111C8F6A609}" destId="{024C8CF8-8EE0-4719-BA34-38216CDE8737}" srcOrd="2" destOrd="0" presId="urn:microsoft.com/office/officeart/2005/8/layout/cycle4"/>
    <dgm:cxn modelId="{6E71D5BD-3F8B-4437-A475-963FF6AF77C1}" type="presParOf" srcId="{70D83BE3-B9F7-4139-A433-3111C8F6A609}" destId="{875E692E-8668-4DAC-9E25-D049D45B073A}" srcOrd="3" destOrd="0" presId="urn:microsoft.com/office/officeart/2005/8/layout/cycle4"/>
    <dgm:cxn modelId="{AF93CBFB-CA43-4294-82DB-440DCC99A926}" type="presParOf" srcId="{70D83BE3-B9F7-4139-A433-3111C8F6A609}" destId="{DE9B24B8-FD5B-4A22-A6BC-0AFBD188A581}" srcOrd="4" destOrd="0" presId="urn:microsoft.com/office/officeart/2005/8/layout/cycle4"/>
    <dgm:cxn modelId="{D1F10112-64A4-4A34-819B-BF5CC4428216}" type="presParOf" srcId="{133A66FA-9321-43AB-AFB9-2CCE10302301}" destId="{312BAD2C-51CC-4D5C-ABBE-153E29BB4329}" srcOrd="2" destOrd="0" presId="urn:microsoft.com/office/officeart/2005/8/layout/cycle4"/>
    <dgm:cxn modelId="{4C86F041-6EA3-470A-8130-5E4FDA13F73D}" type="presParOf" srcId="{133A66FA-9321-43AB-AFB9-2CCE10302301}" destId="{502308C2-9B85-4598-98BE-90EF22DF056C}" srcOrd="3" destOrd="0" presId="urn:microsoft.com/office/officeart/2005/8/layout/cycle4"/>
  </dgm:cxnLst>
  <dgm:bg/>
  <dgm:whole/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0F720C-D828-437B-B4C9-D5CE25578210}">
      <dsp:nvSpPr>
        <dsp:cNvPr id="0" name=""/>
        <dsp:cNvSpPr/>
      </dsp:nvSpPr>
      <dsp:spPr>
        <a:xfrm>
          <a:off x="1321477" y="263409"/>
          <a:ext cx="2000984" cy="2000984"/>
        </a:xfrm>
        <a:prstGeom prst="pieWedg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700" kern="1200" dirty="0" smtClean="0"/>
            <a:t>目標</a:t>
          </a:r>
          <a:endParaRPr lang="en-US" altLang="zh-TW" sz="2700" kern="1200" dirty="0"/>
        </a:p>
      </dsp:txBody>
      <dsp:txXfrm>
        <a:off x="1907552" y="849484"/>
        <a:ext cx="1414909" cy="1414909"/>
      </dsp:txXfrm>
    </dsp:sp>
    <dsp:sp modelId="{C8E5AC33-8B3F-4DDA-948C-D2B738505D18}">
      <dsp:nvSpPr>
        <dsp:cNvPr id="0" name=""/>
        <dsp:cNvSpPr/>
      </dsp:nvSpPr>
      <dsp:spPr>
        <a:xfrm rot="5400000">
          <a:off x="3414886" y="263409"/>
          <a:ext cx="2000984" cy="2000984"/>
        </a:xfrm>
        <a:prstGeom prst="pieWedg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700" kern="1200" dirty="0" smtClean="0"/>
            <a:t>動機</a:t>
          </a:r>
          <a:endParaRPr lang="en-US" altLang="zh-TW" sz="2700" kern="1200" dirty="0"/>
        </a:p>
      </dsp:txBody>
      <dsp:txXfrm rot="-5400000">
        <a:off x="3414886" y="849484"/>
        <a:ext cx="1414909" cy="1414909"/>
      </dsp:txXfrm>
    </dsp:sp>
    <dsp:sp modelId="{024C8CF8-8EE0-4719-BA34-38216CDE8737}">
      <dsp:nvSpPr>
        <dsp:cNvPr id="0" name=""/>
        <dsp:cNvSpPr/>
      </dsp:nvSpPr>
      <dsp:spPr>
        <a:xfrm rot="10800000">
          <a:off x="3414886" y="2356818"/>
          <a:ext cx="2000984" cy="2000984"/>
        </a:xfrm>
        <a:prstGeom prst="pieWedg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700" kern="1200" dirty="0" smtClean="0"/>
            <a:t>跨出舒適圈</a:t>
          </a:r>
          <a:endParaRPr lang="en-US" altLang="zh-TW" sz="2700" kern="1200" dirty="0"/>
        </a:p>
      </dsp:txBody>
      <dsp:txXfrm rot="10800000">
        <a:off x="3414886" y="2356818"/>
        <a:ext cx="1414909" cy="1414909"/>
      </dsp:txXfrm>
    </dsp:sp>
    <dsp:sp modelId="{875E692E-8668-4DAC-9E25-D049D45B073A}">
      <dsp:nvSpPr>
        <dsp:cNvPr id="0" name=""/>
        <dsp:cNvSpPr/>
      </dsp:nvSpPr>
      <dsp:spPr>
        <a:xfrm rot="16200000">
          <a:off x="1321477" y="2356818"/>
          <a:ext cx="2000984" cy="2000984"/>
        </a:xfrm>
        <a:prstGeom prst="pieWedg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700" kern="1200" dirty="0" smtClean="0"/>
            <a:t>導師</a:t>
          </a:r>
          <a:endParaRPr lang="en-US" altLang="zh-TW" sz="2700" kern="1200" dirty="0"/>
        </a:p>
      </dsp:txBody>
      <dsp:txXfrm rot="5400000">
        <a:off x="1907552" y="2356818"/>
        <a:ext cx="1414909" cy="1414909"/>
      </dsp:txXfrm>
    </dsp:sp>
    <dsp:sp modelId="{312BAD2C-51CC-4D5C-ABBE-153E29BB4329}">
      <dsp:nvSpPr>
        <dsp:cNvPr id="0" name=""/>
        <dsp:cNvSpPr/>
      </dsp:nvSpPr>
      <dsp:spPr>
        <a:xfrm>
          <a:off x="3023238" y="1894696"/>
          <a:ext cx="690871" cy="600757"/>
        </a:xfrm>
        <a:prstGeom prst="circularArrow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02308C2-9B85-4598-98BE-90EF22DF056C}">
      <dsp:nvSpPr>
        <dsp:cNvPr id="0" name=""/>
        <dsp:cNvSpPr/>
      </dsp:nvSpPr>
      <dsp:spPr>
        <a:xfrm rot="10800000">
          <a:off x="3023238" y="2125757"/>
          <a:ext cx="690871" cy="600757"/>
        </a:xfrm>
        <a:prstGeom prst="circularArrow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type="pieWedge" r:blip="" rot="90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type="pieWedge" r:blip="" rot="90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type="pieWedge" r:blip="" rot="180">
                  <dgm:adjLst/>
                </dgm:shape>
              </dgm:if>
              <dgm:else name="Name40">
                <dgm:shape xmlns:r="http://schemas.openxmlformats.org/officeDocument/2006/relationships" type="pieWedge" r:blip="" rot="270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type="pieWedge" r:blip="" rot="270">
                  <dgm:adjLst/>
                </dgm:shape>
              </dgm:if>
              <dgm:else name="Name43">
                <dgm:shape xmlns:r="http://schemas.openxmlformats.org/officeDocument/2006/relationships" type="pieWedge" r:blip="" rot="180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type="leftCircularArrow" r:blip="" rot="180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type="circularArrow" r:blip="" rot="180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6557CC-687A-4FAF-8472-56CCDC250691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 smtClean="0"/>
              <a:t>Edit Master text styles</a:t>
            </a:r>
            <a:endParaRPr lang="en-US" altLang="zh-TW" smtClean="0"/>
          </a:p>
          <a:p>
            <a:pPr lvl="1"/>
            <a:r>
              <a:rPr lang="en-US" altLang="zh-TW" smtClean="0"/>
              <a:t>Second level</a:t>
            </a:r>
            <a:endParaRPr lang="en-US" altLang="zh-TW" smtClean="0"/>
          </a:p>
          <a:p>
            <a:pPr lvl="2"/>
            <a:r>
              <a:rPr lang="en-US" altLang="zh-TW" smtClean="0"/>
              <a:t>Third level</a:t>
            </a:r>
            <a:endParaRPr lang="en-US" altLang="zh-TW" smtClean="0"/>
          </a:p>
          <a:p>
            <a:pPr lvl="3"/>
            <a:r>
              <a:rPr lang="en-US" altLang="zh-TW" smtClean="0"/>
              <a:t>Fourth level</a:t>
            </a:r>
            <a:endParaRPr lang="en-US" altLang="zh-TW" smtClean="0"/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4E5B5-0AEF-4B42-8E95-9ED5901DD372}" type="slidenum">
              <a:rPr lang="zh-TW" altLang="en-US" smtClean="0"/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4E5B5-0AEF-4B42-8E95-9ED5901DD372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sz="2600" dirty="0" smtClean="0"/>
              <a:t>處處留心皆資料，落花水面皆金礦</a:t>
            </a:r>
            <a:r>
              <a:rPr lang="en-US" altLang="zh-TW" sz="2600" dirty="0" smtClean="0"/>
              <a:t>-</a:t>
            </a:r>
            <a:r>
              <a:rPr lang="zh-TW" altLang="en-US" sz="2600" dirty="0" smtClean="0"/>
              <a:t>爬蟲</a:t>
            </a:r>
            <a:r>
              <a:rPr lang="en-US" altLang="zh-TW" sz="2600" dirty="0" smtClean="0"/>
              <a:t>(</a:t>
            </a:r>
            <a:r>
              <a:rPr lang="zh-TW" altLang="en-US" sz="2600" dirty="0" smtClean="0"/>
              <a:t>影片</a:t>
            </a:r>
            <a:r>
              <a:rPr lang="en-US" altLang="zh-TW" sz="2600" dirty="0" smtClean="0"/>
              <a:t>)</a:t>
            </a:r>
            <a:endParaRPr lang="en-US" altLang="zh-TW" sz="2600" dirty="0" smtClean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sz="2600" dirty="0" smtClean="0"/>
              <a:t>競爭對手分析</a:t>
            </a:r>
            <a:r>
              <a:rPr lang="en-US" altLang="zh-TW" sz="2600" dirty="0" smtClean="0"/>
              <a:t>-</a:t>
            </a:r>
            <a:r>
              <a:rPr lang="zh-TW" altLang="en-US" sz="2600" dirty="0" smtClean="0"/>
              <a:t>購物籃分析視覺化</a:t>
            </a:r>
            <a:endParaRPr lang="en-US" altLang="zh-TW" sz="2600" dirty="0" smtClean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sz="2600" dirty="0" smtClean="0"/>
              <a:t>商業字詞屬性分析</a:t>
            </a:r>
            <a:r>
              <a:rPr lang="en-US" altLang="zh-TW" sz="2600" dirty="0" smtClean="0"/>
              <a:t>-</a:t>
            </a:r>
            <a:r>
              <a:rPr lang="zh-TW" altLang="en-US" sz="2600" dirty="0" smtClean="0"/>
              <a:t>雷達圖</a:t>
            </a:r>
            <a:endParaRPr lang="en-US" altLang="zh-TW" sz="2600" dirty="0" smtClean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sz="2600" dirty="0" smtClean="0"/>
              <a:t>機器學習與客製化</a:t>
            </a:r>
            <a:r>
              <a:rPr lang="en-US" altLang="zh-TW" sz="2600" dirty="0" smtClean="0"/>
              <a:t>-</a:t>
            </a:r>
            <a:r>
              <a:rPr lang="zh-TW" altLang="en-US" sz="2600" dirty="0" smtClean="0"/>
              <a:t>字詞重要性評判 </a:t>
            </a:r>
            <a:r>
              <a:rPr lang="en-US" altLang="zh-TW" sz="2600" dirty="0" smtClean="0"/>
              <a:t>&amp;</a:t>
            </a:r>
            <a:r>
              <a:rPr lang="zh-TW" altLang="en-US" sz="2600" dirty="0" smtClean="0"/>
              <a:t> 地理資訊系統應用</a:t>
            </a:r>
            <a:endParaRPr lang="en-US" altLang="zh-TW" sz="2600" dirty="0" smtClean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TW" sz="2600" dirty="0" smtClean="0"/>
          </a:p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4E5B5-0AEF-4B42-8E95-9ED5901DD372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4E5B5-0AEF-4B42-8E95-9ED5901DD372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sz="2600" dirty="0" smtClean="0"/>
              <a:t>處處留心皆資料，落花水面皆金礦</a:t>
            </a:r>
            <a:r>
              <a:rPr lang="en-US" altLang="zh-TW" sz="2600" dirty="0" smtClean="0"/>
              <a:t>-</a:t>
            </a:r>
            <a:r>
              <a:rPr lang="zh-TW" altLang="en-US" sz="2600" dirty="0" smtClean="0"/>
              <a:t>爬蟲</a:t>
            </a:r>
            <a:r>
              <a:rPr lang="en-US" altLang="zh-TW" sz="2600" dirty="0" smtClean="0"/>
              <a:t>(</a:t>
            </a:r>
            <a:r>
              <a:rPr lang="zh-TW" altLang="en-US" sz="2600" dirty="0" smtClean="0"/>
              <a:t>影片</a:t>
            </a:r>
            <a:r>
              <a:rPr lang="en-US" altLang="zh-TW" sz="2600" dirty="0" smtClean="0"/>
              <a:t>)</a:t>
            </a:r>
            <a:endParaRPr lang="en-US" altLang="zh-TW" sz="2600" dirty="0" smtClean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sz="2600" dirty="0" smtClean="0"/>
              <a:t>競爭對手分析</a:t>
            </a:r>
            <a:r>
              <a:rPr lang="en-US" altLang="zh-TW" sz="2600" dirty="0" smtClean="0"/>
              <a:t>-</a:t>
            </a:r>
            <a:r>
              <a:rPr lang="zh-TW" altLang="en-US" sz="2600" dirty="0" smtClean="0"/>
              <a:t>購物籃分析視覺化</a:t>
            </a:r>
            <a:endParaRPr lang="en-US" altLang="zh-TW" sz="2600" dirty="0" smtClean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sz="2600" dirty="0" smtClean="0"/>
              <a:t>商業字詞屬性分析</a:t>
            </a:r>
            <a:r>
              <a:rPr lang="en-US" altLang="zh-TW" sz="2600" dirty="0" smtClean="0"/>
              <a:t>-</a:t>
            </a:r>
            <a:r>
              <a:rPr lang="zh-TW" altLang="en-US" sz="2600" dirty="0" smtClean="0"/>
              <a:t>雷達圖</a:t>
            </a:r>
            <a:endParaRPr lang="en-US" altLang="zh-TW" sz="2600" dirty="0" smtClean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sz="2600" dirty="0" smtClean="0"/>
              <a:t>機器學習與客製化</a:t>
            </a:r>
            <a:r>
              <a:rPr lang="en-US" altLang="zh-TW" sz="2600" dirty="0" smtClean="0"/>
              <a:t>-</a:t>
            </a:r>
            <a:r>
              <a:rPr lang="zh-TW" altLang="en-US" sz="2600" dirty="0" smtClean="0"/>
              <a:t>字詞重要性評判 </a:t>
            </a:r>
            <a:r>
              <a:rPr lang="en-US" altLang="zh-TW" sz="2600" dirty="0" smtClean="0"/>
              <a:t>&amp;</a:t>
            </a:r>
            <a:r>
              <a:rPr lang="zh-TW" altLang="en-US" sz="2600" dirty="0" smtClean="0"/>
              <a:t> 地理資訊系統應用</a:t>
            </a:r>
            <a:endParaRPr lang="en-US" altLang="zh-TW" sz="2600" dirty="0" smtClean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TW" sz="2600" dirty="0" smtClean="0"/>
          </a:p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4E5B5-0AEF-4B42-8E95-9ED5901DD372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4E5B5-0AEF-4B42-8E95-9ED5901DD372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知後會建構</a:t>
            </a:r>
            <a:r>
              <a:rPr lang="en-US" altLang="zh-TW" dirty="0" smtClean="0"/>
              <a:t>N</a:t>
            </a:r>
            <a:r>
              <a:rPr lang="zh-TW" altLang="en-US" dirty="0" smtClean="0"/>
              <a:t>種模型，如果以比較直觀的語言建夠，對於同學來說，學習上會相對簡單</a:t>
            </a:r>
            <a:endParaRPr lang="en-US" altLang="zh-TW" dirty="0" smtClean="0"/>
          </a:p>
          <a:p>
            <a:r>
              <a:rPr lang="en-US" altLang="zh-TW" dirty="0" smtClean="0"/>
              <a:t>All in all </a:t>
            </a:r>
            <a:r>
              <a:rPr lang="en-US" altLang="zh-TW" dirty="0" err="1" smtClean="0"/>
              <a:t>iGood</a:t>
            </a:r>
            <a:r>
              <a:rPr lang="en-US" altLang="zh-TW" dirty="0" smtClean="0"/>
              <a:t> at it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4E5B5-0AEF-4B42-8E95-9ED5901DD372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sz="2600" dirty="0" smtClean="0"/>
              <a:t>處處留心皆資料，落花水面皆金礦</a:t>
            </a:r>
            <a:r>
              <a:rPr lang="en-US" altLang="zh-TW" sz="2600" dirty="0" smtClean="0"/>
              <a:t>-</a:t>
            </a:r>
            <a:r>
              <a:rPr lang="zh-TW" altLang="en-US" sz="2600" dirty="0" smtClean="0"/>
              <a:t>爬蟲</a:t>
            </a:r>
            <a:r>
              <a:rPr lang="en-US" altLang="zh-TW" sz="2600" dirty="0" smtClean="0"/>
              <a:t>(</a:t>
            </a:r>
            <a:r>
              <a:rPr lang="zh-TW" altLang="en-US" sz="2600" dirty="0" smtClean="0"/>
              <a:t>影片</a:t>
            </a:r>
            <a:r>
              <a:rPr lang="en-US" altLang="zh-TW" sz="2600" dirty="0" smtClean="0"/>
              <a:t>)</a:t>
            </a:r>
            <a:endParaRPr lang="en-US" altLang="zh-TW" sz="2600" dirty="0" smtClean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sz="2600" dirty="0" smtClean="0"/>
              <a:t>競爭對手分析</a:t>
            </a:r>
            <a:r>
              <a:rPr lang="en-US" altLang="zh-TW" sz="2600" dirty="0" smtClean="0"/>
              <a:t>-</a:t>
            </a:r>
            <a:r>
              <a:rPr lang="zh-TW" altLang="en-US" sz="2600" dirty="0" smtClean="0"/>
              <a:t>購物籃分析視覺化</a:t>
            </a:r>
            <a:endParaRPr lang="en-US" altLang="zh-TW" sz="2600" dirty="0" smtClean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sz="2600" dirty="0" smtClean="0"/>
              <a:t>商業字詞屬性分析</a:t>
            </a:r>
            <a:r>
              <a:rPr lang="en-US" altLang="zh-TW" sz="2600" dirty="0" smtClean="0"/>
              <a:t>-</a:t>
            </a:r>
            <a:r>
              <a:rPr lang="zh-TW" altLang="en-US" sz="2600" dirty="0" smtClean="0"/>
              <a:t>雷達圖</a:t>
            </a:r>
            <a:endParaRPr lang="en-US" altLang="zh-TW" sz="2600" dirty="0" smtClean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sz="2600" dirty="0" smtClean="0"/>
              <a:t>機器學習與客製化</a:t>
            </a:r>
            <a:r>
              <a:rPr lang="en-US" altLang="zh-TW" sz="2600" dirty="0" smtClean="0"/>
              <a:t>-</a:t>
            </a:r>
            <a:r>
              <a:rPr lang="zh-TW" altLang="en-US" sz="2600" dirty="0" smtClean="0"/>
              <a:t>字詞重要性評判 </a:t>
            </a:r>
            <a:r>
              <a:rPr lang="en-US" altLang="zh-TW" sz="2600" dirty="0" smtClean="0"/>
              <a:t>&amp;</a:t>
            </a:r>
            <a:r>
              <a:rPr lang="zh-TW" altLang="en-US" sz="2600" dirty="0" smtClean="0"/>
              <a:t> 地理資訊系統應用</a:t>
            </a:r>
            <a:endParaRPr lang="en-US" altLang="zh-TW" sz="2600" dirty="0" smtClean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TW" sz="2600" dirty="0" smtClean="0"/>
          </a:p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4E5B5-0AEF-4B42-8E95-9ED5901DD372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zh-TW" altLang="en-US" sz="1200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圖片換位置</a:t>
            </a:r>
            <a:endParaRPr lang="en-US" altLang="zh-TW" sz="1200" dirty="0" smtClean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zh-TW" altLang="en-US" sz="1200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圖片要換</a:t>
            </a:r>
            <a:endParaRPr lang="en-US" altLang="zh-TW" sz="1200" dirty="0" smtClean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en-US" altLang="zh-TW" sz="1200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AFBF1-CFA4-4579-BFD7-9141C2EB4121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en-US" altLang="zh-TW" sz="1200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AFBF1-CFA4-4579-BFD7-9141C2EB4121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zh-TW" altLang="en-US" sz="1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該如何遊說新生？老師打電話？學長打電話？研習營？</a:t>
            </a:r>
            <a:endParaRPr lang="en-US" altLang="zh-TW" sz="1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zh-TW" altLang="en-US" sz="1200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一句這些新聲</a:t>
            </a:r>
            <a:endParaRPr lang="en-US" altLang="zh-TW" sz="1200" dirty="0" smtClean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AFBF1-CFA4-4579-BFD7-9141C2EB4121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 bwMode="auto">
          <a:xfrm>
            <a:off x="1" y="2438401"/>
            <a:ext cx="12012084" cy="1052513"/>
            <a:chOff x="0" y="1536"/>
            <a:chExt cx="5675" cy="663"/>
          </a:xfrm>
        </p:grpSpPr>
        <p:grpSp>
          <p:nvGrpSpPr>
            <p:cNvPr id="5" name="Group 3"/>
            <p:cNvGrpSpPr/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9pPr>
              </a:lstStyle>
              <a:p>
                <a:pPr eaLnBrk="1" hangingPunct="1">
                  <a:defRPr/>
                </a:pPr>
                <a:endParaRPr lang="zh-TW" altLang="en-US" sz="1800" smtClean="0"/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9pPr>
              </a:lstStyle>
              <a:p>
                <a:pPr eaLnBrk="1" hangingPunct="1">
                  <a:defRPr/>
                </a:pPr>
                <a:endParaRPr lang="zh-TW" altLang="en-US" sz="1800" smtClean="0"/>
              </a:p>
            </p:txBody>
          </p:sp>
        </p:grpSp>
        <p:grpSp>
          <p:nvGrpSpPr>
            <p:cNvPr id="6" name="Group 6"/>
            <p:cNvGrpSpPr/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9pPr>
              </a:lstStyle>
              <a:p>
                <a:pPr eaLnBrk="1" hangingPunct="1">
                  <a:defRPr/>
                </a:pPr>
                <a:endParaRPr lang="zh-TW" altLang="en-US" sz="1800" smtClean="0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9" y="2640"/>
                <a:ext cx="335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9pPr>
              </a:lstStyle>
              <a:p>
                <a:pPr eaLnBrk="1" hangingPunct="1">
                  <a:defRPr/>
                </a:pPr>
                <a:endParaRPr lang="zh-TW" altLang="en-US" sz="1800" smtClean="0"/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新細明體" charset="-120"/>
                </a:defRPr>
              </a:lvl9pPr>
            </a:lstStyle>
            <a:p>
              <a:pPr eaLnBrk="1" hangingPunct="1">
                <a:defRPr/>
              </a:pPr>
              <a:endParaRPr lang="zh-TW" altLang="en-US" sz="1800" smtClean="0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新細明體" charset="-120"/>
                </a:defRPr>
              </a:lvl9pPr>
            </a:lstStyle>
            <a:p>
              <a:pPr eaLnBrk="1" hangingPunct="1">
                <a:defRPr/>
              </a:pPr>
              <a:endParaRPr lang="zh-TW" altLang="en-US" sz="1800" smtClean="0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新細明體" charset="-120"/>
                </a:defRPr>
              </a:lvl9pPr>
            </a:lstStyle>
            <a:p>
              <a:pPr eaLnBrk="1" hangingPunct="1">
                <a:defRPr/>
              </a:pPr>
              <a:endParaRPr lang="zh-TW" altLang="en-US" sz="1800" smtClean="0"/>
            </a:p>
          </p:txBody>
        </p:sp>
      </p:grpSp>
      <p:sp>
        <p:nvSpPr>
          <p:cNvPr id="63489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320800" y="1676400"/>
            <a:ext cx="103632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63489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Wingdings" panose="05000000000000000000" charset="2"/>
              <a:buNone/>
              <a:defRPr/>
            </a:lvl1pPr>
          </a:lstStyle>
          <a:p>
            <a:r>
              <a:rPr lang="en-US" altLang="zh-TW" smtClean="0"/>
              <a:t>Click to edit Master subtitle style</a:t>
            </a:r>
            <a:endParaRPr lang="zh-TW" altLang="en-US"/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1320800" y="6248400"/>
            <a:ext cx="2540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5700BDE-A51D-4C1D-BAA8-A001D3F60A14}" type="datetime1">
              <a:rPr lang="zh-TW" altLang="en-US" smtClean="0"/>
            </a:fld>
            <a:endParaRPr lang="zh-TW" altLang="en-US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4572000" y="6248400"/>
            <a:ext cx="38608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en-US" altLang="zh-TW" smtClean="0"/>
              <a:t>Edit Master text styles</a:t>
            </a:r>
            <a:endParaRPr lang="en-US" altLang="zh-TW" smtClean="0"/>
          </a:p>
          <a:p>
            <a:pPr lvl="1"/>
            <a:r>
              <a:rPr lang="en-US" altLang="zh-TW" smtClean="0"/>
              <a:t>Second level</a:t>
            </a:r>
            <a:endParaRPr lang="en-US" altLang="zh-TW" smtClean="0"/>
          </a:p>
          <a:p>
            <a:pPr lvl="2"/>
            <a:r>
              <a:rPr lang="en-US" altLang="zh-TW" smtClean="0"/>
              <a:t>Third level</a:t>
            </a:r>
            <a:endParaRPr lang="en-US" altLang="zh-TW" smtClean="0"/>
          </a:p>
          <a:p>
            <a:pPr lvl="3"/>
            <a:r>
              <a:rPr lang="en-US" altLang="zh-TW" smtClean="0"/>
              <a:t>Fourth level</a:t>
            </a:r>
            <a:endParaRPr lang="en-US" altLang="zh-TW" smtClean="0"/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30F05AE-A12D-432C-8E44-C21C226B1847}" type="datetime1">
              <a:rPr lang="zh-TW" altLang="en-US" smtClean="0"/>
            </a:fld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338733" y="214313"/>
            <a:ext cx="2601384" cy="5918200"/>
          </a:xfrm>
        </p:spPr>
        <p:txBody>
          <a:bodyPr vert="eaVert"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 hasCustomPrompt="1"/>
          </p:nvPr>
        </p:nvSpPr>
        <p:spPr>
          <a:xfrm>
            <a:off x="1534584" y="214313"/>
            <a:ext cx="7600949" cy="5918200"/>
          </a:xfrm>
        </p:spPr>
        <p:txBody>
          <a:bodyPr vert="eaVert"/>
          <a:lstStyle/>
          <a:p>
            <a:pPr lvl="0"/>
            <a:r>
              <a:rPr lang="en-US" altLang="zh-TW" smtClean="0"/>
              <a:t>Edit Master text styles</a:t>
            </a:r>
            <a:endParaRPr lang="en-US" altLang="zh-TW" smtClean="0"/>
          </a:p>
          <a:p>
            <a:pPr lvl="1"/>
            <a:r>
              <a:rPr lang="en-US" altLang="zh-TW" smtClean="0"/>
              <a:t>Second level</a:t>
            </a:r>
            <a:endParaRPr lang="en-US" altLang="zh-TW" smtClean="0"/>
          </a:p>
          <a:p>
            <a:pPr lvl="2"/>
            <a:r>
              <a:rPr lang="en-US" altLang="zh-TW" smtClean="0"/>
              <a:t>Third level</a:t>
            </a:r>
            <a:endParaRPr lang="en-US" altLang="zh-TW" smtClean="0"/>
          </a:p>
          <a:p>
            <a:pPr lvl="3"/>
            <a:r>
              <a:rPr lang="en-US" altLang="zh-TW" smtClean="0"/>
              <a:t>Fourth level</a:t>
            </a:r>
            <a:endParaRPr lang="en-US" altLang="zh-TW" smtClean="0"/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127AB2E-1751-4BD2-A3B7-6626D7F81AC7}" type="datetime1">
              <a:rPr lang="zh-TW" altLang="en-US" smtClean="0"/>
            </a:fld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標題，物件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1576917" y="2017713"/>
            <a:ext cx="5080000" cy="4114800"/>
          </a:xfrm>
        </p:spPr>
        <p:txBody>
          <a:bodyPr/>
          <a:lstStyle/>
          <a:p>
            <a:pPr lvl="0"/>
            <a:r>
              <a:rPr lang="en-US" altLang="zh-TW" smtClean="0"/>
              <a:t>Edit Master text styles</a:t>
            </a:r>
            <a:endParaRPr lang="en-US" altLang="zh-TW" smtClean="0"/>
          </a:p>
          <a:p>
            <a:pPr lvl="1"/>
            <a:r>
              <a:rPr lang="en-US" altLang="zh-TW" smtClean="0"/>
              <a:t>Second level</a:t>
            </a:r>
            <a:endParaRPr lang="en-US" altLang="zh-TW" smtClean="0"/>
          </a:p>
          <a:p>
            <a:pPr lvl="2"/>
            <a:r>
              <a:rPr lang="en-US" altLang="zh-TW" smtClean="0"/>
              <a:t>Third level</a:t>
            </a:r>
            <a:endParaRPr lang="en-US" altLang="zh-TW" smtClean="0"/>
          </a:p>
          <a:p>
            <a:pPr lvl="3"/>
            <a:r>
              <a:rPr lang="en-US" altLang="zh-TW" smtClean="0"/>
              <a:t>Fourth level</a:t>
            </a:r>
            <a:endParaRPr lang="en-US" altLang="zh-TW" smtClean="0"/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 hasCustomPrompt="1"/>
          </p:nvPr>
        </p:nvSpPr>
        <p:spPr>
          <a:xfrm>
            <a:off x="6860117" y="2017713"/>
            <a:ext cx="5080000" cy="4114800"/>
          </a:xfrm>
        </p:spPr>
        <p:txBody>
          <a:bodyPr/>
          <a:lstStyle/>
          <a:p>
            <a:pPr lvl="0"/>
            <a:r>
              <a:rPr lang="en-US" altLang="zh-TW" smtClean="0"/>
              <a:t>Edit Master text styles</a:t>
            </a:r>
            <a:endParaRPr lang="en-US" altLang="zh-TW" smtClean="0"/>
          </a:p>
          <a:p>
            <a:pPr lvl="1"/>
            <a:r>
              <a:rPr lang="en-US" altLang="zh-TW" smtClean="0"/>
              <a:t>Second level</a:t>
            </a:r>
            <a:endParaRPr lang="en-US" altLang="zh-TW" smtClean="0"/>
          </a:p>
          <a:p>
            <a:pPr lvl="2"/>
            <a:r>
              <a:rPr lang="en-US" altLang="zh-TW" smtClean="0"/>
              <a:t>Third level</a:t>
            </a:r>
            <a:endParaRPr lang="en-US" altLang="zh-TW" smtClean="0"/>
          </a:p>
          <a:p>
            <a:pPr lvl="3"/>
            <a:r>
              <a:rPr lang="en-US" altLang="zh-TW" smtClean="0"/>
              <a:t>Fourth level</a:t>
            </a:r>
            <a:endParaRPr lang="en-US" altLang="zh-TW" smtClean="0"/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DF4F617-F489-4A05-A4FC-748951E5E829}" type="datetime1">
              <a:rPr lang="zh-TW" altLang="en-US" smtClean="0"/>
            </a:fld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標題及圖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圖表版面配置區 2"/>
          <p:cNvSpPr>
            <a:spLocks noGrp="1"/>
          </p:cNvSpPr>
          <p:nvPr>
            <p:ph type="chart" idx="1" hasCustomPrompt="1"/>
          </p:nvPr>
        </p:nvSpPr>
        <p:spPr>
          <a:xfrm>
            <a:off x="1576917" y="2017713"/>
            <a:ext cx="10363200" cy="4114800"/>
          </a:xfrm>
        </p:spPr>
        <p:txBody>
          <a:bodyPr/>
          <a:lstStyle/>
          <a:p>
            <a:pPr lvl="0"/>
            <a:r>
              <a:rPr lang="en-US" altLang="zh-TW" noProof="0" smtClean="0"/>
              <a:t>Click icon to add chart</a:t>
            </a:r>
            <a:endParaRPr lang="zh-TW" altLang="en-US" noProof="0" smtClean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7CA116-C434-4296-88BD-664B04AABCB5}" type="datetime1">
              <a:rPr lang="zh-TW" altLang="en-US" smtClean="0"/>
            </a:fld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 hasCustomPrompt="1"/>
          </p:nvPr>
        </p:nvSpPr>
        <p:spPr>
          <a:xfrm>
            <a:off x="1576917" y="2017713"/>
            <a:ext cx="10363200" cy="4114800"/>
          </a:xfrm>
        </p:spPr>
        <p:txBody>
          <a:bodyPr/>
          <a:lstStyle/>
          <a:p>
            <a:pPr lvl="0"/>
            <a:r>
              <a:rPr lang="en-US" altLang="zh-TW" noProof="0" smtClean="0"/>
              <a:t>Click icon to add table</a:t>
            </a:r>
            <a:endParaRPr lang="zh-TW" altLang="en-US" noProof="0" smtClean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CFD929B-11D1-4D69-B029-261100644B56}" type="datetime1">
              <a:rPr lang="zh-TW" altLang="en-US" smtClean="0"/>
            </a:fld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altLang="zh-TW" dirty="0" smtClean="0"/>
              <a:t>Edit Master text styles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Second level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Third level</a:t>
            </a:r>
            <a:endParaRPr lang="en-US" altLang="zh-TW" dirty="0" smtClean="0"/>
          </a:p>
          <a:p>
            <a:pPr lvl="3"/>
            <a:r>
              <a:rPr lang="en-US" altLang="zh-TW" dirty="0" smtClean="0"/>
              <a:t>Fourth level</a:t>
            </a:r>
            <a:endParaRPr lang="en-US" altLang="zh-TW" dirty="0" smtClean="0"/>
          </a:p>
          <a:p>
            <a:pPr lvl="4"/>
            <a:r>
              <a:rPr lang="en-US" altLang="zh-TW" dirty="0" smtClean="0"/>
              <a:t>Fifth level</a:t>
            </a:r>
            <a:endParaRPr lang="zh-TW" altLang="en-US" dirty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040AEC7-F6BD-47A5-9958-708FE2FFE28E}" type="datetime1">
              <a:rPr lang="zh-TW" altLang="en-US" smtClean="0"/>
            </a:fld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  <p:pic>
        <p:nvPicPr>
          <p:cNvPr id="7" name="Picture 2" descr="Image result for pytorch image dem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1186" y="6053695"/>
            <a:ext cx="720237" cy="72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394625-DEDA-4488-9EC1-397FDD7109AD}" type="datetime1">
              <a:rPr lang="zh-TW" altLang="en-US" smtClean="0"/>
            </a:fld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1576917" y="2017713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smtClean="0"/>
              <a:t>Edit Master text styles</a:t>
            </a:r>
            <a:endParaRPr lang="en-US" altLang="zh-TW" smtClean="0"/>
          </a:p>
          <a:p>
            <a:pPr lvl="1"/>
            <a:r>
              <a:rPr lang="en-US" altLang="zh-TW" smtClean="0"/>
              <a:t>Second level</a:t>
            </a:r>
            <a:endParaRPr lang="en-US" altLang="zh-TW" smtClean="0"/>
          </a:p>
          <a:p>
            <a:pPr lvl="2"/>
            <a:r>
              <a:rPr lang="en-US" altLang="zh-TW" smtClean="0"/>
              <a:t>Third level</a:t>
            </a:r>
            <a:endParaRPr lang="en-US" altLang="zh-TW" smtClean="0"/>
          </a:p>
          <a:p>
            <a:pPr lvl="3"/>
            <a:r>
              <a:rPr lang="en-US" altLang="zh-TW" smtClean="0"/>
              <a:t>Fourth level</a:t>
            </a:r>
            <a:endParaRPr lang="en-US" altLang="zh-TW" smtClean="0"/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6860117" y="2017713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smtClean="0"/>
              <a:t>Edit Master text styles</a:t>
            </a:r>
            <a:endParaRPr lang="en-US" altLang="zh-TW" smtClean="0"/>
          </a:p>
          <a:p>
            <a:pPr lvl="1"/>
            <a:r>
              <a:rPr lang="en-US" altLang="zh-TW" smtClean="0"/>
              <a:t>Second level</a:t>
            </a:r>
            <a:endParaRPr lang="en-US" altLang="zh-TW" smtClean="0"/>
          </a:p>
          <a:p>
            <a:pPr lvl="2"/>
            <a:r>
              <a:rPr lang="en-US" altLang="zh-TW" smtClean="0"/>
              <a:t>Third level</a:t>
            </a:r>
            <a:endParaRPr lang="en-US" altLang="zh-TW" smtClean="0"/>
          </a:p>
          <a:p>
            <a:pPr lvl="3"/>
            <a:r>
              <a:rPr lang="en-US" altLang="zh-TW" smtClean="0"/>
              <a:t>Fourth level</a:t>
            </a:r>
            <a:endParaRPr lang="en-US" altLang="zh-TW" smtClean="0"/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CF2AF8D-170D-4611-B4DC-27A6790CA9B4}" type="datetime1">
              <a:rPr lang="zh-TW" altLang="en-US" smtClean="0"/>
            </a:fld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 smtClean="0"/>
              <a:t>Edit Master text styles</a:t>
            </a:r>
            <a:endParaRPr lang="en-US" altLang="zh-TW" smtClean="0"/>
          </a:p>
          <a:p>
            <a:pPr lvl="1"/>
            <a:r>
              <a:rPr lang="en-US" altLang="zh-TW" smtClean="0"/>
              <a:t>Second level</a:t>
            </a:r>
            <a:endParaRPr lang="en-US" altLang="zh-TW" smtClean="0"/>
          </a:p>
          <a:p>
            <a:pPr lvl="2"/>
            <a:r>
              <a:rPr lang="en-US" altLang="zh-TW" smtClean="0"/>
              <a:t>Third level</a:t>
            </a:r>
            <a:endParaRPr lang="en-US" altLang="zh-TW" smtClean="0"/>
          </a:p>
          <a:p>
            <a:pPr lvl="3"/>
            <a:r>
              <a:rPr lang="en-US" altLang="zh-TW" smtClean="0"/>
              <a:t>Fourth level</a:t>
            </a:r>
            <a:endParaRPr lang="en-US" altLang="zh-TW" smtClean="0"/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 smtClean="0"/>
              <a:t>Edit Master text styles</a:t>
            </a:r>
            <a:endParaRPr lang="en-US" altLang="zh-TW" smtClean="0"/>
          </a:p>
          <a:p>
            <a:pPr lvl="1"/>
            <a:r>
              <a:rPr lang="en-US" altLang="zh-TW" smtClean="0"/>
              <a:t>Second level</a:t>
            </a:r>
            <a:endParaRPr lang="en-US" altLang="zh-TW" smtClean="0"/>
          </a:p>
          <a:p>
            <a:pPr lvl="2"/>
            <a:r>
              <a:rPr lang="en-US" altLang="zh-TW" smtClean="0"/>
              <a:t>Third level</a:t>
            </a:r>
            <a:endParaRPr lang="en-US" altLang="zh-TW" smtClean="0"/>
          </a:p>
          <a:p>
            <a:pPr lvl="3"/>
            <a:r>
              <a:rPr lang="en-US" altLang="zh-TW" smtClean="0"/>
              <a:t>Fourth level</a:t>
            </a:r>
            <a:endParaRPr lang="en-US" altLang="zh-TW" smtClean="0"/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624ADDC-2CAA-4C83-8C3E-862D9AE57EDC}" type="datetime1">
              <a:rPr lang="zh-TW" altLang="en-US" smtClean="0"/>
            </a:fld>
            <a:endParaRPr lang="zh-TW" altLang="en-US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3957362-BF41-4017-AD80-BC97A6C4F5A8}" type="datetime1">
              <a:rPr lang="zh-TW" altLang="en-US" smtClean="0"/>
            </a:fld>
            <a:endParaRPr lang="zh-TW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88EDF62-E91F-46FA-AF37-E6CBFD635E64}" type="datetime1">
              <a:rPr lang="zh-TW" altLang="en-US" smtClean="0"/>
            </a:fld>
            <a:endParaRPr lang="zh-TW" alt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 smtClean="0"/>
              <a:t>Edit Master text styles</a:t>
            </a:r>
            <a:endParaRPr lang="en-US" altLang="zh-TW" smtClean="0"/>
          </a:p>
          <a:p>
            <a:pPr lvl="1"/>
            <a:r>
              <a:rPr lang="en-US" altLang="zh-TW" smtClean="0"/>
              <a:t>Second level</a:t>
            </a:r>
            <a:endParaRPr lang="en-US" altLang="zh-TW" smtClean="0"/>
          </a:p>
          <a:p>
            <a:pPr lvl="2"/>
            <a:r>
              <a:rPr lang="en-US" altLang="zh-TW" smtClean="0"/>
              <a:t>Third level</a:t>
            </a:r>
            <a:endParaRPr lang="en-US" altLang="zh-TW" smtClean="0"/>
          </a:p>
          <a:p>
            <a:pPr lvl="3"/>
            <a:r>
              <a:rPr lang="en-US" altLang="zh-TW" smtClean="0"/>
              <a:t>Fourth level</a:t>
            </a:r>
            <a:endParaRPr lang="en-US" altLang="zh-TW" smtClean="0"/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 hasCustomPrompt="1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71016FC-9ABF-421D-B93F-CAAA07595AA4}" type="datetime1">
              <a:rPr lang="zh-TW" altLang="en-US" smtClean="0"/>
            </a:fld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TW" noProof="0" smtClean="0"/>
              <a:t>Click icon to add picture</a:t>
            </a:r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 hasCustomPrompt="1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825ACA9-A2A9-4904-9066-CDC18F91E02C}" type="datetime1">
              <a:rPr lang="zh-TW" altLang="en-US" smtClean="0"/>
            </a:fld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ltGray">
          <a:xfrm>
            <a:off x="556684" y="1098551"/>
            <a:ext cx="58420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9pPr>
          </a:lstStyle>
          <a:p>
            <a:pPr algn="ctr" eaLnBrk="1" hangingPunct="1">
              <a:defRPr/>
            </a:pPr>
            <a:endParaRPr lang="zh-TW" altLang="zh-TW" sz="2400" smtClean="0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ltGray">
          <a:xfrm>
            <a:off x="1066801" y="1098551"/>
            <a:ext cx="438151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9pPr>
          </a:lstStyle>
          <a:p>
            <a:pPr algn="ctr" eaLnBrk="1" hangingPunct="1">
              <a:defRPr/>
            </a:pPr>
            <a:endParaRPr lang="zh-TW" altLang="zh-TW" sz="2400" smtClean="0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ltGray">
          <a:xfrm>
            <a:off x="721785" y="1520826"/>
            <a:ext cx="563033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9pPr>
          </a:lstStyle>
          <a:p>
            <a:pPr algn="ctr" eaLnBrk="1" hangingPunct="1">
              <a:defRPr/>
            </a:pPr>
            <a:endParaRPr lang="zh-TW" altLang="zh-TW" sz="2400" smtClean="0"/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ltGray">
          <a:xfrm>
            <a:off x="1214967" y="1520826"/>
            <a:ext cx="491067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9pPr>
          </a:lstStyle>
          <a:p>
            <a:pPr algn="ctr" eaLnBrk="1" hangingPunct="1">
              <a:defRPr/>
            </a:pPr>
            <a:endParaRPr lang="zh-TW" altLang="zh-TW" sz="2400" smtClean="0"/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ltGray">
          <a:xfrm>
            <a:off x="169333" y="1447801"/>
            <a:ext cx="747184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9pPr>
          </a:lstStyle>
          <a:p>
            <a:pPr algn="ctr" eaLnBrk="1" hangingPunct="1">
              <a:defRPr/>
            </a:pPr>
            <a:endParaRPr lang="zh-TW" altLang="zh-TW" sz="2400" smtClean="0"/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gray">
          <a:xfrm>
            <a:off x="1016000" y="990601"/>
            <a:ext cx="42333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9pPr>
          </a:lstStyle>
          <a:p>
            <a:pPr algn="ctr" eaLnBrk="1" hangingPunct="1">
              <a:defRPr/>
            </a:pPr>
            <a:endParaRPr lang="zh-TW" altLang="zh-TW" sz="2400" smtClean="0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gray">
          <a:xfrm>
            <a:off x="590551" y="1781175"/>
            <a:ext cx="10968567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9pPr>
          </a:lstStyle>
          <a:p>
            <a:pPr algn="ctr" eaLnBrk="1" hangingPunct="1">
              <a:defRPr/>
            </a:pPr>
            <a:endParaRPr lang="zh-TW" altLang="zh-TW" sz="2400" smtClean="0"/>
          </a:p>
        </p:txBody>
      </p:sp>
      <p:sp>
        <p:nvSpPr>
          <p:cNvPr id="205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534585" y="214314"/>
            <a:ext cx="10390716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05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76917" y="2017713"/>
            <a:ext cx="10363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en-US" smtClean="0"/>
              <a:t>按一下以編輯母片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63386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49400" y="6243638"/>
            <a:ext cx="2540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kumimoji="0" sz="1400">
                <a:ea typeface="新細明體" charset="-120"/>
              </a:defRPr>
            </a:lvl1pPr>
          </a:lstStyle>
          <a:p>
            <a:fld id="{4DF2B8F2-7910-4285-9B5D-484E1E8E3DD1}" type="datetime1">
              <a:rPr lang="zh-TW" altLang="en-US" smtClean="0"/>
            </a:fld>
            <a:endParaRPr lang="zh-TW" altLang="en-US"/>
          </a:p>
        </p:txBody>
      </p:sp>
      <p:sp>
        <p:nvSpPr>
          <p:cNvPr id="63386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876800" y="6243638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 eaLnBrk="1" hangingPunct="1">
              <a:defRPr kumimoji="0" sz="1400">
                <a:ea typeface="新細明體" charset="-120"/>
              </a:defRPr>
            </a:lvl1pPr>
          </a:lstStyle>
          <a:p>
            <a:endParaRPr lang="zh-TW" altLang="en-US"/>
          </a:p>
        </p:txBody>
      </p:sp>
      <p:sp>
        <p:nvSpPr>
          <p:cNvPr id="26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64651" y="6248400"/>
            <a:ext cx="2540000" cy="457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kumimoji="0" sz="1200" b="1">
                <a:solidFill>
                  <a:schemeClr val="bg2"/>
                </a:solidFill>
                <a:latin typeface="Times New Roman" pitchFamily="18" charset="0"/>
              </a:defRPr>
            </a:lvl1pPr>
          </a:lstStyle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charset="2"/>
        <a:buChar char="l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charset="2"/>
        <a:buChar char="ü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16.jpeg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://www.burtchworks.com/2016/07/13/sas-r-python-survey-2016-tool-analytics-pros-prefer/" TargetMode="External"/><Relationship Id="rId1" Type="http://schemas.openxmlformats.org/officeDocument/2006/relationships/hyperlink" Target="https://www.datacamp.com/community/tutorials/r-or-python-for-data-analysis#gs.vFp6RH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hyperlink" Target="https://youtu.be/PHpByTfygx4&#13;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hdphoto1.wdp"/><Relationship Id="rId1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口碑團隊</a:t>
            </a:r>
            <a:r>
              <a:rPr lang="en-US" altLang="zh-TW" dirty="0" smtClean="0"/>
              <a:t>_2017</a:t>
            </a:r>
            <a:r>
              <a:rPr lang="zh-TW" altLang="en-US" dirty="0" smtClean="0"/>
              <a:t>年暑期資料科學實作計畫</a:t>
            </a:r>
            <a:endParaRPr lang="zh-TW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477986"/>
            <a:ext cx="8534400" cy="2160814"/>
          </a:xfrm>
        </p:spPr>
        <p:txBody>
          <a:bodyPr/>
          <a:lstStyle/>
          <a:p>
            <a:r>
              <a:rPr lang="zh-TW" altLang="en-US" sz="3600" dirty="0" smtClean="0"/>
              <a:t>介紹</a:t>
            </a:r>
            <a:r>
              <a:rPr lang="zh-TW" altLang="en-US" sz="3600" b="1" dirty="0" smtClean="0"/>
              <a:t>：</a:t>
            </a:r>
            <a:r>
              <a:rPr lang="zh-TW" altLang="zh-TW" sz="3600" dirty="0" smtClean="0"/>
              <a:t>資</a:t>
            </a:r>
            <a:r>
              <a:rPr lang="zh-TW" altLang="zh-TW" sz="3600" dirty="0"/>
              <a:t>料科</a:t>
            </a:r>
            <a:r>
              <a:rPr lang="zh-TW" altLang="zh-TW" sz="3600" dirty="0" smtClean="0"/>
              <a:t>學工具（</a:t>
            </a:r>
            <a:r>
              <a:rPr lang="en-US" altLang="zh-TW" sz="3600" dirty="0" smtClean="0"/>
              <a:t>R</a:t>
            </a:r>
            <a:r>
              <a:rPr lang="zh-TW" altLang="en-US" sz="3600" dirty="0" smtClean="0"/>
              <a:t>）與</a:t>
            </a:r>
            <a:r>
              <a:rPr lang="zh-TW" altLang="en-US" dirty="0"/>
              <a:t>實作計畫</a:t>
            </a:r>
            <a:endParaRPr lang="en-US" altLang="zh-TW" dirty="0"/>
          </a:p>
          <a:p>
            <a:endParaRPr lang="en-US" altLang="zh-TW" dirty="0" smtClean="0"/>
          </a:p>
          <a:p>
            <a:pPr algn="l"/>
            <a:r>
              <a:rPr lang="zh-TW" altLang="en-US" sz="2400" dirty="0" smtClean="0"/>
              <a:t>分享者：鍾皓軒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sym typeface="Wingdings" panose="05000000000000000000" charset="2"/>
              </a:rPr>
              <a:t>，</a:t>
            </a:r>
            <a:r>
              <a:rPr lang="en-US" altLang="zh-TW" sz="2400" i="1" dirty="0" smtClean="0">
                <a:latin typeface="Times New Roman" pitchFamily="18" charset="0"/>
                <a:ea typeface="標楷體" pitchFamily="65" charset="-120"/>
                <a:sym typeface="Wingdings" panose="05000000000000000000" charset="2"/>
              </a:rPr>
              <a:t>howard10108017@gmail.com.tw</a:t>
            </a: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更進階一點的繪圖應用</a:t>
            </a:r>
            <a:endParaRPr lang="zh-TW" altLang="en-US" dirty="0"/>
          </a:p>
        </p:txBody>
      </p:sp>
      <p:sp>
        <p:nvSpPr>
          <p:cNvPr id="6" name="Content Placeholder 2"/>
          <p:cNvSpPr txBox="1"/>
          <p:nvPr/>
        </p:nvSpPr>
        <p:spPr bwMode="auto">
          <a:xfrm>
            <a:off x="2865329" y="1981277"/>
            <a:ext cx="2144712" cy="546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charset="2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charset="2"/>
              <a:buChar char="n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charset="2"/>
              <a:buChar char="ü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kern="0" dirty="0"/>
              <a:t>A</a:t>
            </a:r>
            <a:r>
              <a:rPr lang="zh-TW" altLang="en-US" kern="0" dirty="0"/>
              <a:t>軟體</a:t>
            </a:r>
          </a:p>
        </p:txBody>
      </p:sp>
      <p:sp>
        <p:nvSpPr>
          <p:cNvPr id="7" name="Content Placeholder 2"/>
          <p:cNvSpPr txBox="1"/>
          <p:nvPr/>
        </p:nvSpPr>
        <p:spPr bwMode="auto">
          <a:xfrm>
            <a:off x="7210656" y="2017714"/>
            <a:ext cx="2144712" cy="546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charset="2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charset="2"/>
              <a:buChar char="n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charset="2"/>
              <a:buChar char="ü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kern="0" dirty="0"/>
              <a:t>B</a:t>
            </a:r>
            <a:r>
              <a:rPr lang="zh-TW" altLang="en-US" kern="0" dirty="0"/>
              <a:t>軟體</a:t>
            </a:r>
          </a:p>
        </p:txBody>
      </p:sp>
      <p:sp>
        <p:nvSpPr>
          <p:cNvPr id="8" name="Content Placeholder 2"/>
          <p:cNvSpPr txBox="1"/>
          <p:nvPr/>
        </p:nvSpPr>
        <p:spPr bwMode="auto">
          <a:xfrm>
            <a:off x="7115406" y="3492381"/>
            <a:ext cx="2144712" cy="546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charset="2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charset="2"/>
              <a:buChar char="n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charset="2"/>
              <a:buChar char="ü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TW" altLang="en-US" sz="3600" kern="0" dirty="0"/>
              <a:t>無此功能</a:t>
            </a:r>
            <a:r>
              <a:rPr lang="en-US" altLang="zh-TW" sz="3600" kern="0" dirty="0"/>
              <a:t>!</a:t>
            </a:r>
            <a:endParaRPr lang="zh-TW" altLang="en-US" sz="3600" kern="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0928" y="4585038"/>
            <a:ext cx="3996767" cy="1866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927" y="2601105"/>
            <a:ext cx="3812680" cy="1782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請問：</a:t>
            </a:r>
            <a:r>
              <a:rPr lang="en-US" altLang="zh-TW" dirty="0" smtClean="0"/>
              <a:t>A</a:t>
            </a:r>
            <a:r>
              <a:rPr lang="zh-TW" altLang="en-US" dirty="0" smtClean="0"/>
              <a:t>軟體貴</a:t>
            </a:r>
            <a:r>
              <a:rPr lang="en-US" altLang="zh-TW" dirty="0" smtClean="0"/>
              <a:t>?</a:t>
            </a:r>
            <a:r>
              <a:rPr lang="zh-TW" altLang="en-US" dirty="0" smtClean="0"/>
              <a:t> 還是</a:t>
            </a:r>
            <a:r>
              <a:rPr lang="en-US" altLang="zh-TW" dirty="0" smtClean="0"/>
              <a:t>B</a:t>
            </a:r>
            <a:r>
              <a:rPr lang="zh-TW" altLang="en-US" dirty="0" smtClean="0"/>
              <a:t>軟體貴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976785" y="2069108"/>
            <a:ext cx="4358326" cy="4669452"/>
            <a:chOff x="452785" y="2069108"/>
            <a:chExt cx="4358326" cy="4669452"/>
          </a:xfrm>
        </p:grpSpPr>
        <p:pic>
          <p:nvPicPr>
            <p:cNvPr id="1026" name="Picture 2" descr="Image result for R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4445" y="2069108"/>
              <a:ext cx="1105106" cy="856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Content Placeholder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" b="1"/>
            <a:stretch>
              <a:fillRect/>
            </a:stretch>
          </p:blipFill>
          <p:spPr bwMode="auto">
            <a:xfrm>
              <a:off x="452785" y="3042445"/>
              <a:ext cx="4047669" cy="3696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Content Placeholder 2"/>
            <p:cNvSpPr txBox="1"/>
            <p:nvPr/>
          </p:nvSpPr>
          <p:spPr bwMode="auto">
            <a:xfrm>
              <a:off x="2666399" y="2465087"/>
              <a:ext cx="2144712" cy="546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lvl1pPr marL="257175" indent="-2571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charset="2"/>
                <a:buChar char="l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7530" indent="-21463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charset="2"/>
                <a:buChar char="n"/>
                <a:defRPr kumimoji="1" sz="21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857250" indent="-17145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charset="2"/>
                <a:buChar char="ü"/>
                <a:defRPr kumimoji="1" sz="18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00150" indent="-17145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charset="2"/>
                <a:buChar char="n"/>
                <a:defRPr kumimoji="1" sz="15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43050" indent="-17145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charset="2"/>
                <a:buChar char="n"/>
                <a:defRPr kumimoji="1" sz="15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1885950" indent="-17145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charset="2"/>
                <a:buChar char="n"/>
                <a:defRPr kumimoji="1" sz="15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228850" indent="-17145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charset="2"/>
                <a:buChar char="n"/>
                <a:defRPr kumimoji="1" sz="15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2571750" indent="-17145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charset="2"/>
                <a:buChar char="n"/>
                <a:defRPr kumimoji="1" sz="15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2914650" indent="-17145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charset="2"/>
                <a:buChar char="n"/>
                <a:defRPr kumimoji="1" sz="15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r>
                <a:rPr lang="zh-TW" altLang="en-US" kern="0" dirty="0"/>
                <a:t>開放軟體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335111" y="1982985"/>
            <a:ext cx="4300492" cy="4826104"/>
            <a:chOff x="4811111" y="1982985"/>
            <a:chExt cx="4300492" cy="4826104"/>
          </a:xfrm>
        </p:grpSpPr>
        <p:pic>
          <p:nvPicPr>
            <p:cNvPr id="1028" name="Picture 4" descr="Related image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 bwMode="auto">
            <a:xfrm>
              <a:off x="6137275" y="1982985"/>
              <a:ext cx="1006475" cy="1028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t="-2572" b="-1"/>
            <a:stretch>
              <a:fillRect/>
            </a:stretch>
          </p:blipFill>
          <p:spPr>
            <a:xfrm>
              <a:off x="4811111" y="2925565"/>
              <a:ext cx="3989835" cy="3883524"/>
            </a:xfrm>
            <a:prstGeom prst="rect">
              <a:avLst/>
            </a:prstGeom>
          </p:spPr>
        </p:pic>
        <p:sp>
          <p:nvSpPr>
            <p:cNvPr id="9" name="Content Placeholder 2"/>
            <p:cNvSpPr txBox="1"/>
            <p:nvPr/>
          </p:nvSpPr>
          <p:spPr bwMode="auto">
            <a:xfrm>
              <a:off x="7143750" y="2465087"/>
              <a:ext cx="1967853" cy="546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lvl1pPr marL="257175" indent="-2571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charset="2"/>
                <a:buChar char="l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7530" indent="-21463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charset="2"/>
                <a:buChar char="n"/>
                <a:defRPr kumimoji="1" sz="21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857250" indent="-17145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charset="2"/>
                <a:buChar char="ü"/>
                <a:defRPr kumimoji="1" sz="18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00150" indent="-17145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charset="2"/>
                <a:buChar char="n"/>
                <a:defRPr kumimoji="1" sz="15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43050" indent="-17145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charset="2"/>
                <a:buChar char="n"/>
                <a:defRPr kumimoji="1" sz="15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1885950" indent="-17145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charset="2"/>
                <a:buChar char="n"/>
                <a:defRPr kumimoji="1" sz="15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228850" indent="-17145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charset="2"/>
                <a:buChar char="n"/>
                <a:defRPr kumimoji="1" sz="15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2571750" indent="-17145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charset="2"/>
                <a:buChar char="n"/>
                <a:defRPr kumimoji="1" sz="15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2914650" indent="-17145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charset="2"/>
                <a:buChar char="n"/>
                <a:defRPr kumimoji="1" sz="15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r>
                <a:rPr lang="zh-TW" altLang="en-US" kern="0" dirty="0"/>
                <a:t>付費軟體</a:t>
              </a: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開放軟體與付費軟體功能比較</a:t>
            </a:r>
            <a:endParaRPr lang="zh-TW" alt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987296" y="1842395"/>
          <a:ext cx="8591804" cy="33629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69592"/>
                <a:gridCol w="2069592"/>
                <a:gridCol w="2319020"/>
                <a:gridCol w="2133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/>
                        <a:t>功能</a:t>
                      </a:r>
                      <a:endParaRPr lang="zh-TW" altLang="en-US" sz="2000" dirty="0">
                        <a:latin typeface="+mj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R</a:t>
                      </a:r>
                      <a:endParaRPr lang="zh-TW" altLang="en-US" sz="2000" dirty="0">
                        <a:latin typeface="+mj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SAS</a:t>
                      </a:r>
                      <a:endParaRPr lang="zh-TW" altLang="en-US" sz="2000" dirty="0">
                        <a:latin typeface="+mj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2000" dirty="0" smtClean="0"/>
                        <a:t>SPSS</a:t>
                      </a:r>
                      <a:endParaRPr lang="zh-TW" altLang="en-US" sz="2000" dirty="0" smtClean="0">
                        <a:latin typeface="+mj-lt"/>
                        <a:ea typeface="+mj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600" dirty="0" smtClean="0"/>
                        <a:t>程式語言功能</a:t>
                      </a:r>
                      <a:endParaRPr lang="zh-TW" altLang="en-US" sz="1600" dirty="0">
                        <a:latin typeface="+mj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完整</a:t>
                      </a:r>
                      <a:endParaRPr lang="zh-TW" altLang="en-US" sz="1600" dirty="0">
                        <a:latin typeface="+mj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不完整</a:t>
                      </a:r>
                      <a:endParaRPr lang="zh-TW" altLang="en-US" sz="1600" dirty="0">
                        <a:latin typeface="+mj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不完整</a:t>
                      </a:r>
                      <a:endParaRPr lang="zh-TW" altLang="en-US" sz="1600" dirty="0">
                        <a:latin typeface="+mj-lt"/>
                        <a:ea typeface="+mj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600" dirty="0" smtClean="0"/>
                        <a:t>繪圖功能</a:t>
                      </a:r>
                      <a:endParaRPr lang="zh-TW" altLang="en-US" sz="1600" dirty="0" smtClean="0">
                        <a:latin typeface="+mj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高素質</a:t>
                      </a:r>
                      <a:endParaRPr lang="zh-TW" altLang="en-US" sz="1600" dirty="0">
                        <a:latin typeface="+mj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普通</a:t>
                      </a:r>
                      <a:endParaRPr lang="zh-TW" altLang="en-US" sz="1600" dirty="0">
                        <a:latin typeface="+mj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單純</a:t>
                      </a:r>
                      <a:endParaRPr lang="zh-TW" altLang="en-US" sz="1600" dirty="0">
                        <a:latin typeface="+mj-lt"/>
                        <a:ea typeface="+mj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600" dirty="0" smtClean="0"/>
                        <a:t>分析模組</a:t>
                      </a:r>
                      <a:endParaRPr lang="zh-TW" altLang="en-US" sz="1600" dirty="0">
                        <a:latin typeface="+mj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10000(</a:t>
                      </a:r>
                      <a:r>
                        <a:rPr lang="zh-TW" altLang="en-US" sz="1600" dirty="0" smtClean="0"/>
                        <a:t>統計至</a:t>
                      </a:r>
                      <a:r>
                        <a:rPr lang="en-US" altLang="zh-TW" sz="1600" dirty="0" smtClean="0"/>
                        <a:t>2017/01)</a:t>
                      </a:r>
                      <a:endParaRPr lang="zh-TW" altLang="en-US" sz="1600" dirty="0">
                        <a:latin typeface="+mj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多</a:t>
                      </a:r>
                      <a:endParaRPr lang="zh-TW" altLang="en-US" sz="1600" dirty="0">
                        <a:latin typeface="+mj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少</a:t>
                      </a:r>
                      <a:endParaRPr lang="zh-TW" altLang="en-US" sz="1600" dirty="0">
                        <a:latin typeface="+mj-lt"/>
                        <a:ea typeface="+mj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600" dirty="0" smtClean="0"/>
                        <a:t>功能</a:t>
                      </a:r>
                      <a:endParaRPr lang="zh-TW" altLang="en-US" sz="1600" dirty="0">
                        <a:latin typeface="+mj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20</a:t>
                      </a:r>
                      <a:r>
                        <a:rPr lang="zh-TW" altLang="en-US" sz="1600" dirty="0" smtClean="0"/>
                        <a:t>萬個</a:t>
                      </a:r>
                      <a:r>
                        <a:rPr lang="en-US" altLang="zh-TW" sz="1600" dirty="0" smtClean="0"/>
                        <a:t>function</a:t>
                      </a:r>
                      <a:endParaRPr lang="zh-TW" altLang="en-US" sz="1600" dirty="0">
                        <a:latin typeface="+mj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2</a:t>
                      </a:r>
                      <a:r>
                        <a:rPr lang="zh-TW" altLang="en-US" sz="1600" dirty="0" smtClean="0"/>
                        <a:t>千個</a:t>
                      </a:r>
                      <a:r>
                        <a:rPr lang="en-US" altLang="zh-TW" sz="1600" dirty="0" smtClean="0"/>
                        <a:t>function</a:t>
                      </a:r>
                      <a:endParaRPr lang="zh-TW" altLang="en-US" sz="1600" dirty="0">
                        <a:latin typeface="+mj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1</a:t>
                      </a:r>
                      <a:r>
                        <a:rPr lang="zh-TW" altLang="en-US" sz="1600" dirty="0" smtClean="0"/>
                        <a:t>千個</a:t>
                      </a:r>
                      <a:r>
                        <a:rPr lang="en-US" altLang="zh-TW" sz="1600" dirty="0" smtClean="0"/>
                        <a:t>function</a:t>
                      </a:r>
                      <a:endParaRPr lang="zh-TW" altLang="en-US" sz="1600" dirty="0">
                        <a:latin typeface="+mj-lt"/>
                        <a:ea typeface="+mj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600" dirty="0" smtClean="0"/>
                        <a:t>客製化</a:t>
                      </a:r>
                      <a:endParaRPr lang="zh-TW" altLang="en-US" sz="1600" dirty="0">
                        <a:latin typeface="+mj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容易</a:t>
                      </a:r>
                      <a:endParaRPr lang="zh-TW" altLang="en-US" sz="1600" dirty="0">
                        <a:latin typeface="+mj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難</a:t>
                      </a:r>
                      <a:endParaRPr lang="zh-TW" altLang="en-US" sz="1600" dirty="0">
                        <a:latin typeface="+mj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難</a:t>
                      </a:r>
                      <a:endParaRPr lang="zh-TW" altLang="en-US" sz="1600" dirty="0">
                        <a:latin typeface="+mj-lt"/>
                        <a:ea typeface="+mj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600" dirty="0" smtClean="0"/>
                        <a:t>可搭配其他語言</a:t>
                      </a:r>
                      <a:endParaRPr lang="zh-TW" altLang="en-US" sz="1600" dirty="0">
                        <a:latin typeface="+mj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多</a:t>
                      </a:r>
                      <a:endParaRPr lang="zh-TW" altLang="en-US" sz="1600" dirty="0">
                        <a:latin typeface="+mj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少</a:t>
                      </a:r>
                      <a:endParaRPr lang="zh-TW" altLang="en-US" sz="1600" dirty="0">
                        <a:latin typeface="+mj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少</a:t>
                      </a:r>
                      <a:endParaRPr lang="zh-TW" altLang="en-US" sz="1600" dirty="0">
                        <a:latin typeface="+mj-lt"/>
                        <a:ea typeface="+mj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600" dirty="0" smtClean="0"/>
                        <a:t>價格</a:t>
                      </a:r>
                      <a:endParaRPr lang="zh-TW" altLang="en-US" sz="1600" dirty="0">
                        <a:latin typeface="+mj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0</a:t>
                      </a:r>
                      <a:endParaRPr lang="zh-TW" altLang="en-US" sz="1600" dirty="0">
                        <a:latin typeface="+mj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20-50</a:t>
                      </a:r>
                      <a:r>
                        <a:rPr lang="zh-TW" altLang="en-US" sz="1600" dirty="0" smtClean="0"/>
                        <a:t>萬</a:t>
                      </a:r>
                      <a:r>
                        <a:rPr lang="en-US" altLang="zh-TW" sz="1600" dirty="0" smtClean="0"/>
                        <a:t>/</a:t>
                      </a:r>
                      <a:r>
                        <a:rPr lang="zh-TW" altLang="en-US" sz="1600" dirty="0" smtClean="0"/>
                        <a:t>每年</a:t>
                      </a:r>
                      <a:endParaRPr lang="zh-TW" altLang="en-US" sz="1600" dirty="0">
                        <a:latin typeface="+mj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4-15</a:t>
                      </a:r>
                      <a:r>
                        <a:rPr lang="zh-TW" altLang="en-US" sz="1600" dirty="0" smtClean="0"/>
                        <a:t>萬</a:t>
                      </a:r>
                      <a:r>
                        <a:rPr lang="en-US" altLang="zh-TW" sz="1600" dirty="0" smtClean="0"/>
                        <a:t>/</a:t>
                      </a:r>
                      <a:r>
                        <a:rPr lang="zh-TW" altLang="en-US" sz="1600" dirty="0" smtClean="0"/>
                        <a:t>每年</a:t>
                      </a:r>
                      <a:endParaRPr lang="zh-TW" altLang="en-US" sz="1600" dirty="0">
                        <a:latin typeface="+mj-lt"/>
                        <a:ea typeface="+mj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600" dirty="0" smtClean="0"/>
                        <a:t>開發者</a:t>
                      </a:r>
                      <a:endParaRPr lang="zh-TW" altLang="en-US" sz="1600" dirty="0">
                        <a:latin typeface="+mj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全世界使用</a:t>
                      </a:r>
                      <a:r>
                        <a:rPr lang="en-US" altLang="zh-TW" sz="1600" dirty="0" smtClean="0"/>
                        <a:t>R</a:t>
                      </a:r>
                      <a:r>
                        <a:rPr lang="zh-TW" altLang="en-US" sz="1600" dirty="0" smtClean="0"/>
                        <a:t>的人</a:t>
                      </a:r>
                      <a:endParaRPr lang="zh-TW" altLang="en-US" sz="1600" dirty="0">
                        <a:latin typeface="+mj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1000</a:t>
                      </a:r>
                      <a:r>
                        <a:rPr lang="zh-TW" altLang="en-US" sz="1600" dirty="0" smtClean="0"/>
                        <a:t>位數學及統計</a:t>
                      </a:r>
                      <a:r>
                        <a:rPr lang="en-US" altLang="zh-TW" sz="1600" dirty="0" smtClean="0"/>
                        <a:t>PHD</a:t>
                      </a:r>
                      <a:endParaRPr lang="zh-TW" altLang="en-US" sz="1600" dirty="0">
                        <a:latin typeface="+mj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IBM</a:t>
                      </a:r>
                      <a:r>
                        <a:rPr lang="zh-TW" altLang="en-US" sz="1600" dirty="0" smtClean="0"/>
                        <a:t>工程師</a:t>
                      </a:r>
                      <a:endParaRPr lang="zh-TW" altLang="en-US" sz="1600" dirty="0">
                        <a:latin typeface="+mj-lt"/>
                        <a:ea typeface="+mj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Content Placeholder 2"/>
          <p:cNvSpPr txBox="1"/>
          <p:nvPr/>
        </p:nvSpPr>
        <p:spPr bwMode="auto">
          <a:xfrm>
            <a:off x="1534585" y="5205355"/>
            <a:ext cx="10363200" cy="164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charset="2"/>
              <a:buChar char="n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charset="2"/>
              <a:buChar char="ü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charset="2"/>
              <a:buChar char="n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kern="0" dirty="0" smtClean="0"/>
              <a:t>R</a:t>
            </a:r>
            <a:r>
              <a:rPr lang="zh-TW" altLang="en-US" kern="0" dirty="0" smtClean="0"/>
              <a:t>與其他軟體的比較資訊</a:t>
            </a:r>
            <a:endParaRPr lang="en-US" altLang="zh-TW" kern="0" dirty="0" smtClean="0"/>
          </a:p>
          <a:p>
            <a:pPr lvl="1"/>
            <a:r>
              <a:rPr lang="en-US" altLang="zh-TW" kern="0" dirty="0" smtClean="0"/>
              <a:t>R</a:t>
            </a:r>
            <a:r>
              <a:rPr lang="zh-TW" altLang="en-US" kern="0" dirty="0" smtClean="0"/>
              <a:t>、</a:t>
            </a:r>
            <a:r>
              <a:rPr lang="en-US" altLang="zh-TW" kern="0" dirty="0" smtClean="0"/>
              <a:t>Python</a:t>
            </a:r>
            <a:r>
              <a:rPr lang="zh-TW" altLang="en-US" kern="0" dirty="0" smtClean="0"/>
              <a:t>及</a:t>
            </a:r>
            <a:r>
              <a:rPr lang="en-US" altLang="zh-TW" kern="0" dirty="0" smtClean="0"/>
              <a:t>SAS</a:t>
            </a:r>
            <a:r>
              <a:rPr lang="zh-TW" altLang="en-US" kern="0" dirty="0" smtClean="0"/>
              <a:t>的比較</a:t>
            </a:r>
            <a:endParaRPr lang="en-US" altLang="zh-TW" kern="0" dirty="0" smtClean="0">
              <a:hlinkClick r:id="rId1"/>
            </a:endParaRPr>
          </a:p>
          <a:p>
            <a:pPr lvl="2"/>
            <a:r>
              <a:rPr lang="en-US" altLang="zh-TW" kern="0" dirty="0" smtClean="0">
                <a:hlinkClick r:id="rId2"/>
              </a:rPr>
              <a:t>http</a:t>
            </a:r>
            <a:r>
              <a:rPr lang="zh-TW" altLang="en-US" kern="0" dirty="0" smtClean="0">
                <a:hlinkClick r:id="rId2"/>
              </a:rPr>
              <a:t>：</a:t>
            </a:r>
            <a:r>
              <a:rPr lang="en-US" altLang="zh-TW" kern="0" dirty="0" smtClean="0">
                <a:hlinkClick r:id="rId2"/>
              </a:rPr>
              <a:t>//www.burtchworks.com/2016/07/13/sas-r-python-survey-2016-tool-analytics-pros-prefer/</a:t>
            </a:r>
            <a:endParaRPr lang="en-US" altLang="zh-TW" kern="0" dirty="0" smtClean="0"/>
          </a:p>
          <a:p>
            <a:pPr lvl="1"/>
            <a:r>
              <a:rPr lang="en-US" altLang="zh-TW" kern="0" dirty="0" smtClean="0"/>
              <a:t>R</a:t>
            </a:r>
            <a:r>
              <a:rPr lang="zh-TW" altLang="en-US" kern="0" dirty="0" smtClean="0"/>
              <a:t>與</a:t>
            </a:r>
            <a:r>
              <a:rPr lang="en-US" altLang="zh-TW" kern="0" dirty="0" smtClean="0"/>
              <a:t>Python</a:t>
            </a:r>
            <a:r>
              <a:rPr lang="zh-TW" altLang="en-US" kern="0" dirty="0" smtClean="0"/>
              <a:t>的比較</a:t>
            </a:r>
            <a:endParaRPr lang="en-US" altLang="zh-TW" kern="0" dirty="0" smtClean="0">
              <a:hlinkClick r:id="rId1"/>
            </a:endParaRPr>
          </a:p>
          <a:p>
            <a:pPr lvl="2"/>
            <a:r>
              <a:rPr lang="zh-TW" altLang="en-US" kern="0" dirty="0" smtClean="0">
                <a:hlinkClick r:id="rId1"/>
              </a:rPr>
              <a:t> </a:t>
            </a:r>
            <a:r>
              <a:rPr lang="en-US" altLang="zh-TW" kern="0" dirty="0" smtClean="0">
                <a:hlinkClick r:id="rId1"/>
              </a:rPr>
              <a:t>https</a:t>
            </a:r>
            <a:r>
              <a:rPr lang="zh-TW" altLang="en-US" kern="0" dirty="0" smtClean="0">
                <a:hlinkClick r:id="rId1"/>
              </a:rPr>
              <a:t>：</a:t>
            </a:r>
            <a:r>
              <a:rPr lang="en-US" altLang="zh-TW" kern="0" dirty="0" smtClean="0">
                <a:hlinkClick r:id="rId1"/>
              </a:rPr>
              <a:t>//www.datacamp.com/community/tutorials/r-or-python-for-data-analysis#gs.vFp6RH0</a:t>
            </a:r>
            <a:endParaRPr lang="en-US" altLang="zh-TW" kern="0" dirty="0" smtClean="0"/>
          </a:p>
          <a:p>
            <a:pPr lvl="1"/>
            <a:endParaRPr lang="zh-TW" altLang="en-US" kern="0" dirty="0" smtClean="0"/>
          </a:p>
          <a:p>
            <a:endParaRPr lang="zh-TW" altLang="en-US" kern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</a:t>
            </a:r>
            <a:r>
              <a:rPr lang="zh-TW" altLang="en-US" dirty="0" smtClean="0"/>
              <a:t>的套件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6917" y="2017713"/>
            <a:ext cx="10363200" cy="819990"/>
          </a:xfrm>
        </p:spPr>
        <p:txBody>
          <a:bodyPr/>
          <a:lstStyle/>
          <a:p>
            <a:r>
              <a:rPr lang="zh-TW" altLang="en-US" dirty="0" smtClean="0"/>
              <a:t>因為社群多，所以套件逐年成長，統計到</a:t>
            </a:r>
            <a:r>
              <a:rPr lang="en-US" altLang="zh-TW" dirty="0" smtClean="0"/>
              <a:t>2016</a:t>
            </a:r>
            <a:r>
              <a:rPr lang="zh-TW" altLang="en-US" dirty="0" smtClean="0"/>
              <a:t>年，已有破萬套件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828" y="2679499"/>
            <a:ext cx="6008916" cy="2879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140" y="3821013"/>
            <a:ext cx="4668294" cy="2380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4577292" y="1127263"/>
            <a:ext cx="5220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檔案名稱：</a:t>
            </a:r>
            <a:r>
              <a:rPr lang="en-US" altLang="zh-TW" dirty="0" smtClean="0"/>
              <a:t>1062MDS-</a:t>
            </a:r>
            <a:r>
              <a:rPr lang="zh-TW" altLang="en-US" dirty="0"/>
              <a:t>實作</a:t>
            </a:r>
            <a:r>
              <a:rPr lang="en-US" altLang="zh-TW" dirty="0"/>
              <a:t>(1)_R_R package trend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</a:t>
            </a:r>
            <a:r>
              <a:rPr lang="zh-TW" altLang="en-US" dirty="0"/>
              <a:t>相關的工作機會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6917" y="2017713"/>
            <a:ext cx="9154583" cy="426916"/>
          </a:xfrm>
        </p:spPr>
        <p:txBody>
          <a:bodyPr/>
          <a:lstStyle/>
          <a:p>
            <a:r>
              <a:rPr lang="en-US" altLang="zh-TW" dirty="0" smtClean="0"/>
              <a:t>R</a:t>
            </a:r>
            <a:r>
              <a:rPr lang="zh-TW" altLang="en-US" dirty="0" smtClean="0"/>
              <a:t>及其他軟體的工作機會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  <p:pic>
        <p:nvPicPr>
          <p:cNvPr id="9218" name="Picture 2" descr="Statistics job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58" y="2444629"/>
            <a:ext cx="5293782" cy="368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Data scientist pyth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971" y="2444629"/>
            <a:ext cx="5265359" cy="36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383608" y="6297215"/>
            <a:ext cx="81510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 smtClean="0"/>
              <a:t>Source:</a:t>
            </a:r>
            <a:r>
              <a:rPr lang="zh-TW" altLang="en-US" sz="1400" dirty="0" smtClean="0"/>
              <a:t>h</a:t>
            </a:r>
            <a:r>
              <a:rPr lang="zh-TW" altLang="en-US" sz="1400" dirty="0"/>
              <a:t>ttp://blog.revolutionanalytics.com/2017/02/job-trends-for-r-and-python.html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Python</a:t>
            </a:r>
            <a:r>
              <a:rPr lang="zh-TW" altLang="en-US" dirty="0" smtClean="0"/>
              <a:t>很紅，不用嗎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576917" y="2017713"/>
            <a:ext cx="10363200" cy="419894"/>
          </a:xfrm>
        </p:spPr>
        <p:txBody>
          <a:bodyPr/>
          <a:lstStyle/>
          <a:p>
            <a:r>
              <a:rPr lang="zh-TW" altLang="en-US" dirty="0" smtClean="0"/>
              <a:t>比較這麼多</a:t>
            </a:r>
            <a:r>
              <a:rPr lang="en-US" altLang="zh-TW" dirty="0" smtClean="0"/>
              <a:t>…</a:t>
            </a:r>
            <a:r>
              <a:rPr lang="zh-TW" altLang="en-US" dirty="0" smtClean="0"/>
              <a:t> 為什麼使用</a:t>
            </a:r>
            <a:r>
              <a:rPr lang="en-US" altLang="zh-TW" dirty="0" smtClean="0"/>
              <a:t>R?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7474" y="4296964"/>
            <a:ext cx="4741333" cy="191690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474" y="2477028"/>
            <a:ext cx="6737350" cy="1576388"/>
          </a:xfrm>
          <a:prstGeom prst="rect">
            <a:avLst/>
          </a:prstGeom>
        </p:spPr>
      </p:pic>
      <p:pic>
        <p:nvPicPr>
          <p:cNvPr id="19" name="Picture 2" descr="Image result for 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585" y="2801409"/>
            <a:ext cx="1252007" cy="125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Image result for python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351" y="4342267"/>
            <a:ext cx="1906133" cy="190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2943663" y="3179334"/>
            <a:ext cx="19800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 smtClean="0">
                <a:latin typeface="+mn-lt"/>
                <a:ea typeface="+mn-ea"/>
              </a:rPr>
              <a:t>統計型語言</a:t>
            </a:r>
            <a:endParaRPr lang="en-US" altLang="zh-TW" sz="2000" dirty="0" smtClean="0">
              <a:latin typeface="+mn-lt"/>
              <a:ea typeface="+mn-ea"/>
            </a:endParaRPr>
          </a:p>
          <a:p>
            <a:r>
              <a:rPr lang="zh-TW" altLang="en-US" sz="2000" dirty="0" smtClean="0">
                <a:latin typeface="+mn-lt"/>
                <a:ea typeface="+mn-ea"/>
              </a:rPr>
              <a:t>計算上語法直觀</a:t>
            </a:r>
            <a:endParaRPr lang="zh-TW" altLang="en-US" sz="2000" dirty="0">
              <a:latin typeface="+mn-lt"/>
              <a:ea typeface="+mn-ea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786592" y="5187382"/>
            <a:ext cx="24929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>
                <a:latin typeface="+mn-lt"/>
                <a:ea typeface="+mn-ea"/>
              </a:rPr>
              <a:t>綜合性語言</a:t>
            </a:r>
            <a:endParaRPr lang="en-US" altLang="zh-TW" sz="2000" dirty="0">
              <a:latin typeface="+mn-lt"/>
              <a:ea typeface="+mn-ea"/>
            </a:endParaRPr>
          </a:p>
          <a:p>
            <a:r>
              <a:rPr lang="zh-TW" altLang="en-US" sz="2000" dirty="0">
                <a:latin typeface="+mn-lt"/>
                <a:ea typeface="+mn-ea"/>
              </a:rPr>
              <a:t>計算上語法稍為複雜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大</a:t>
            </a:r>
            <a:r>
              <a:rPr lang="zh-TW" altLang="en-US" dirty="0"/>
              <a:t>綱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rgbClr val="3333FF"/>
                </a:solidFill>
              </a:rPr>
              <a:t>Why R</a:t>
            </a:r>
            <a:endParaRPr lang="en-US" altLang="zh-TW" sz="2800" dirty="0" smtClean="0">
              <a:solidFill>
                <a:srgbClr val="3333FF"/>
              </a:solidFill>
            </a:endParaRPr>
          </a:p>
          <a:p>
            <a:r>
              <a:rPr lang="en-US" altLang="zh-TW" sz="2800" dirty="0">
                <a:solidFill>
                  <a:srgbClr val="3333FF"/>
                </a:solidFill>
              </a:rPr>
              <a:t>R Application Demo </a:t>
            </a:r>
            <a:r>
              <a:rPr lang="en-US" altLang="zh-TW" sz="2800" dirty="0" smtClean="0">
                <a:solidFill>
                  <a:srgbClr val="3333FF"/>
                </a:solidFill>
              </a:rPr>
              <a:t>for WOM</a:t>
            </a:r>
            <a:endParaRPr lang="en-US" altLang="zh-TW" sz="2800" dirty="0" smtClean="0">
              <a:solidFill>
                <a:srgbClr val="3333FF"/>
              </a:solidFill>
            </a:endParaRPr>
          </a:p>
          <a:p>
            <a:pPr lvl="1"/>
            <a:r>
              <a:rPr lang="zh-TW" altLang="en-US" sz="2600" dirty="0" smtClean="0">
                <a:solidFill>
                  <a:srgbClr val="3333FF"/>
                </a:solidFill>
              </a:rPr>
              <a:t>處處留心皆資料，落花水面皆金礦</a:t>
            </a:r>
            <a:endParaRPr lang="en-US" altLang="zh-TW" sz="2600" dirty="0" smtClean="0">
              <a:solidFill>
                <a:srgbClr val="3333FF"/>
              </a:solidFill>
            </a:endParaRPr>
          </a:p>
          <a:p>
            <a:pPr lvl="1"/>
            <a:r>
              <a:rPr lang="zh-TW" altLang="en-US" sz="2600" dirty="0">
                <a:solidFill>
                  <a:srgbClr val="3333FF"/>
                </a:solidFill>
              </a:rPr>
              <a:t>競爭對</a:t>
            </a:r>
            <a:r>
              <a:rPr lang="zh-TW" altLang="en-US" sz="2600" dirty="0" smtClean="0">
                <a:solidFill>
                  <a:srgbClr val="3333FF"/>
                </a:solidFill>
              </a:rPr>
              <a:t>手</a:t>
            </a:r>
            <a:endParaRPr lang="en-US" altLang="zh-TW" sz="2600" dirty="0" smtClean="0">
              <a:solidFill>
                <a:srgbClr val="3333FF"/>
              </a:solidFill>
            </a:endParaRPr>
          </a:p>
          <a:p>
            <a:pPr lvl="1"/>
            <a:r>
              <a:rPr lang="zh-TW" altLang="en-US" sz="2600" dirty="0" smtClean="0">
                <a:solidFill>
                  <a:srgbClr val="3333FF"/>
                </a:solidFill>
              </a:rPr>
              <a:t>商業字詞屬性分析</a:t>
            </a:r>
            <a:endParaRPr lang="en-US" altLang="zh-TW" sz="2600" dirty="0" smtClean="0">
              <a:solidFill>
                <a:srgbClr val="3333FF"/>
              </a:solidFill>
            </a:endParaRPr>
          </a:p>
          <a:p>
            <a:pPr lvl="1"/>
            <a:r>
              <a:rPr lang="zh-TW" altLang="en-US" sz="2600" dirty="0" smtClean="0">
                <a:solidFill>
                  <a:srgbClr val="3333FF"/>
                </a:solidFill>
              </a:rPr>
              <a:t>機器學習與客製化</a:t>
            </a:r>
            <a:endParaRPr lang="en-US" altLang="zh-TW" sz="2600" dirty="0" smtClean="0">
              <a:solidFill>
                <a:srgbClr val="3333FF"/>
              </a:solidFill>
            </a:endParaRPr>
          </a:p>
          <a:p>
            <a:r>
              <a:rPr lang="zh-TW" altLang="en-US" sz="2800" dirty="0" smtClean="0"/>
              <a:t> </a:t>
            </a:r>
            <a:r>
              <a:rPr lang="en-US" altLang="zh-TW" sz="3000" dirty="0" smtClean="0"/>
              <a:t>From </a:t>
            </a:r>
            <a:r>
              <a:rPr lang="en-US" altLang="zh-TW" sz="3000" dirty="0"/>
              <a:t>practice to </a:t>
            </a:r>
            <a:r>
              <a:rPr lang="en-US" altLang="zh-TW" sz="3000" dirty="0" smtClean="0"/>
              <a:t>peak, </a:t>
            </a:r>
            <a:r>
              <a:rPr lang="en-US" altLang="zh-TW" sz="3000" dirty="0"/>
              <a:t>on project basis</a:t>
            </a:r>
            <a:endParaRPr lang="zh-TW" alt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109465"/>
          </a:xfrm>
        </p:spPr>
        <p:txBody>
          <a:bodyPr/>
          <a:lstStyle/>
          <a:p>
            <a:r>
              <a:rPr lang="zh-TW" altLang="en-US" dirty="0"/>
              <a:t>處處留心皆資料，落花水面皆金</a:t>
            </a:r>
            <a:r>
              <a:rPr lang="zh-TW" altLang="en-US" dirty="0" smtClean="0"/>
              <a:t>礦</a:t>
            </a:r>
            <a:br>
              <a:rPr lang="en-US" altLang="zh-TW" dirty="0"/>
            </a:br>
            <a:r>
              <a:rPr lang="zh-TW" altLang="en-US" sz="3600" dirty="0" smtClean="0"/>
              <a:t>動態爬蟲</a:t>
            </a:r>
            <a:endParaRPr lang="zh-TW" alt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  <p:pic>
        <p:nvPicPr>
          <p:cNvPr id="5" name="Picture 4" descr="Picture1">
            <a:hlinkClick r:id="rId1" tooltip="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935" y="1438275"/>
            <a:ext cx="9406255" cy="5251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處處留心皆資料，落花水面皆金</a:t>
            </a:r>
            <a:r>
              <a:rPr lang="zh-TW" altLang="en-US" dirty="0" smtClean="0"/>
              <a:t>礦</a:t>
            </a:r>
            <a:br>
              <a:rPr lang="en-US" altLang="zh-TW" dirty="0" smtClean="0"/>
            </a:br>
            <a:r>
              <a:rPr lang="en-US" altLang="zh-TW" dirty="0" smtClean="0"/>
              <a:t>live demo</a:t>
            </a:r>
            <a:r>
              <a:rPr lang="zh-TW" altLang="en-US" dirty="0" smtClean="0"/>
              <a:t> 校</a:t>
            </a:r>
            <a:r>
              <a:rPr lang="zh-TW" altLang="en-US" dirty="0"/>
              <a:t>務研究</a:t>
            </a:r>
            <a:r>
              <a:rPr lang="zh-TW" altLang="en-US" dirty="0" smtClean="0"/>
              <a:t>爬</a:t>
            </a:r>
            <a:r>
              <a:rPr lang="zh-TW" altLang="en-US" dirty="0"/>
              <a:t>蟲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3341058" y="2168723"/>
            <a:ext cx="5726742" cy="2700259"/>
            <a:chOff x="2553658" y="3235523"/>
            <a:chExt cx="5726742" cy="2700259"/>
          </a:xfrm>
        </p:grpSpPr>
        <p:pic>
          <p:nvPicPr>
            <p:cNvPr id="6" name="Picture 2" descr="Image result for pytorch image demo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8175" y="3235523"/>
              <a:ext cx="2562225" cy="2562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2553658" y="3719791"/>
              <a:ext cx="3802644" cy="2215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3800" dirty="0" smtClean="0"/>
                <a:t>D</a:t>
              </a:r>
              <a:r>
                <a:rPr lang="x-none" altLang="zh-TW" sz="13800" dirty="0" smtClean="0"/>
                <a:t>em</a:t>
              </a:r>
              <a:endParaRPr lang="zh-TW" altLang="en-US" sz="138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58727" y="3733699"/>
            <a:ext cx="3119112" cy="2681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" name="Group 3"/>
          <p:cNvGrpSpPr/>
          <p:nvPr/>
        </p:nvGrpSpPr>
        <p:grpSpPr>
          <a:xfrm>
            <a:off x="1962837" y="2657764"/>
            <a:ext cx="4518868" cy="4200236"/>
            <a:chOff x="3694869" y="2236614"/>
            <a:chExt cx="6262688" cy="5162550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4869" y="2236614"/>
              <a:ext cx="6262688" cy="5162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srcRect l="24353" t="12434" r="25293" b="1373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" name="Oval 3"/>
            <p:cNvSpPr>
              <a:spLocks noChangeArrowheads="1"/>
            </p:cNvSpPr>
            <p:nvPr/>
          </p:nvSpPr>
          <p:spPr bwMode="auto">
            <a:xfrm rot="480000">
              <a:off x="4013957" y="5356051"/>
              <a:ext cx="3671887" cy="1222375"/>
            </a:xfrm>
            <a:prstGeom prst="ellipse">
              <a:avLst/>
            </a:prstGeom>
            <a:noFill/>
            <a:ln w="36000" cap="flat">
              <a:solidFill>
                <a:srgbClr val="C5000B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TW" altLang="en-US" dirty="0" smtClean="0">
                <a:latin typeface="+mj-lt"/>
                <a:ea typeface="+mj-ea"/>
                <a:cs typeface="+mj-cs"/>
              </a:rPr>
              <a:t>知彼知己，百戰百勝</a:t>
            </a:r>
            <a:br>
              <a:rPr lang="en-US" altLang="zh-TW" dirty="0" smtClean="0">
                <a:latin typeface="+mj-lt"/>
                <a:ea typeface="+mj-ea"/>
                <a:cs typeface="+mj-cs"/>
              </a:rPr>
            </a:br>
            <a:r>
              <a:rPr lang="zh-TW" altLang="en-US" sz="3600" dirty="0" smtClean="0">
                <a:latin typeface="+mj-lt"/>
                <a:ea typeface="+mj-ea"/>
                <a:cs typeface="+mj-cs"/>
              </a:rPr>
              <a:t>競</a:t>
            </a:r>
            <a:r>
              <a:rPr lang="zh-TW" altLang="en-US" sz="3600" dirty="0">
                <a:latin typeface="+mj-lt"/>
                <a:ea typeface="+mj-ea"/>
                <a:cs typeface="+mj-cs"/>
              </a:rPr>
              <a:t>爭對手</a:t>
            </a:r>
            <a:endParaRPr lang="en-US" altLang="zh-TW" sz="3600" dirty="0">
              <a:latin typeface="+mj-lt"/>
              <a:ea typeface="+mj-ea"/>
              <a:cs typeface="+mj-cs"/>
            </a:endParaRPr>
          </a:p>
        </p:txBody>
      </p:sp>
      <p:sp>
        <p:nvSpPr>
          <p:cNvPr id="21" name="內容版面配置區 20"/>
          <p:cNvSpPr>
            <a:spLocks noGrp="1"/>
          </p:cNvSpPr>
          <p:nvPr>
            <p:ph idx="1"/>
          </p:nvPr>
        </p:nvSpPr>
        <p:spPr>
          <a:xfrm>
            <a:off x="2217687" y="1700213"/>
            <a:ext cx="8160152" cy="4723736"/>
          </a:xfrm>
        </p:spPr>
        <p:txBody>
          <a:bodyPr/>
          <a:lstStyle/>
          <a:p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學</a:t>
            </a:r>
            <a:r>
              <a:rPr lang="zh-TW" altLang="en-US" sz="2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校的競爭對手是誰？</a:t>
            </a:r>
            <a:endParaRPr lang="en-US" altLang="zh-TW" sz="28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6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分析結果</a:t>
            </a:r>
            <a:endParaRPr lang="en-US" altLang="zh-TW" sz="26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1988-40ED-48A9-9268-BCD7E3421EBE}" type="slidenum">
              <a:rPr lang="zh-TW" altLang="en-US" smtClean="0"/>
            </a:fld>
            <a:endParaRPr lang="zh-TW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727" y="1435512"/>
            <a:ext cx="3119112" cy="2284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5" name="Group 14"/>
          <p:cNvGrpSpPr/>
          <p:nvPr/>
        </p:nvGrpSpPr>
        <p:grpSpPr>
          <a:xfrm>
            <a:off x="3376881" y="945357"/>
            <a:ext cx="1435665" cy="724822"/>
            <a:chOff x="2553658" y="3586819"/>
            <a:chExt cx="1546253" cy="688205"/>
          </a:xfrm>
        </p:grpSpPr>
        <p:pic>
          <p:nvPicPr>
            <p:cNvPr id="16" name="Picture 2" descr="Image result for pytorch image demo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2604" y="3586819"/>
              <a:ext cx="637307" cy="637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2553658" y="3719791"/>
              <a:ext cx="1103565" cy="5552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200" dirty="0" smtClean="0"/>
                <a:t>D</a:t>
              </a:r>
              <a:r>
                <a:rPr lang="x-none" altLang="zh-TW" sz="3200" dirty="0" smtClean="0"/>
                <a:t>em</a:t>
              </a:r>
              <a:endParaRPr lang="zh-TW" altLang="en-US" sz="3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計</a:t>
            </a:r>
            <a:r>
              <a:rPr lang="zh-TW" altLang="en-US" dirty="0" smtClean="0"/>
              <a:t>畫相關事項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 smtClean="0"/>
              <a:t>分享</a:t>
            </a:r>
            <a:r>
              <a:rPr lang="zh-TW" altLang="en-US" sz="2400" dirty="0"/>
              <a:t>人</a:t>
            </a:r>
            <a:r>
              <a:rPr lang="zh-TW" altLang="en-US" sz="2400" dirty="0" smtClean="0"/>
              <a:t>簡歷：</a:t>
            </a:r>
            <a:endParaRPr lang="en-US" altLang="zh-TW" sz="2400" dirty="0"/>
          </a:p>
          <a:p>
            <a:pPr lvl="1"/>
            <a:r>
              <a:rPr lang="zh-TW" altLang="en-US" sz="2000" dirty="0"/>
              <a:t>台科大企管系</a:t>
            </a:r>
            <a:r>
              <a:rPr lang="zh-TW" altLang="en-US" sz="2000" dirty="0" smtClean="0"/>
              <a:t>畢</a:t>
            </a:r>
            <a:endParaRPr lang="en-US" altLang="zh-TW" sz="2000" dirty="0"/>
          </a:p>
          <a:p>
            <a:pPr lvl="1"/>
            <a:r>
              <a:rPr lang="zh-TW" altLang="en-US" sz="2000" dirty="0" smtClean="0"/>
              <a:t>現任：校務研究、</a:t>
            </a:r>
            <a:r>
              <a:rPr lang="en-US" altLang="zh-TW" sz="2000" dirty="0" smtClean="0"/>
              <a:t>TKB</a:t>
            </a:r>
            <a:r>
              <a:rPr lang="zh-TW" altLang="en-US" sz="2000" dirty="0"/>
              <a:t>兼</a:t>
            </a:r>
            <a:r>
              <a:rPr lang="zh-TW" altLang="en-US" sz="2000" dirty="0" smtClean="0"/>
              <a:t>職資料礦工</a:t>
            </a:r>
            <a:endParaRPr lang="en-US" altLang="zh-TW" sz="2000" dirty="0" smtClean="0"/>
          </a:p>
          <a:p>
            <a:pPr lvl="1"/>
            <a:r>
              <a:rPr lang="zh-TW" altLang="en-US" sz="2000" dirty="0" smtClean="0"/>
              <a:t>挖礦工具：</a:t>
            </a:r>
            <a:r>
              <a:rPr lang="en-US" altLang="zh-TW" sz="2000" dirty="0" smtClean="0"/>
              <a:t>R</a:t>
            </a:r>
            <a:r>
              <a:rPr lang="zh-TW" altLang="en-US" sz="2000" dirty="0" smtClean="0"/>
              <a:t>、</a:t>
            </a:r>
            <a:r>
              <a:rPr lang="en-US" altLang="zh-TW" sz="2000" dirty="0"/>
              <a:t>P</a:t>
            </a:r>
            <a:r>
              <a:rPr lang="en-US" altLang="zh-TW" sz="2000" dirty="0" smtClean="0"/>
              <a:t>ython</a:t>
            </a:r>
            <a:r>
              <a:rPr lang="zh-TW" altLang="en-US" sz="2000" dirty="0" smtClean="0"/>
              <a:t>、</a:t>
            </a:r>
            <a:r>
              <a:rPr lang="en-US" altLang="zh-TW" sz="2000" dirty="0"/>
              <a:t> Excel </a:t>
            </a:r>
            <a:endParaRPr lang="en-US" altLang="zh-TW" sz="2000" dirty="0" smtClean="0"/>
          </a:p>
          <a:p>
            <a:pPr lvl="1"/>
            <a:r>
              <a:rPr lang="zh-TW" altLang="en-US" sz="2000" dirty="0" smtClean="0"/>
              <a:t>學習</a:t>
            </a:r>
            <a:r>
              <a:rPr lang="zh-TW" altLang="en-US" sz="2000" dirty="0"/>
              <a:t>時</a:t>
            </a:r>
            <a:r>
              <a:rPr lang="zh-TW" altLang="en-US" sz="2000" dirty="0" smtClean="0"/>
              <a:t>間：</a:t>
            </a:r>
            <a:r>
              <a:rPr lang="en-US" altLang="zh-TW" sz="2000" dirty="0" smtClean="0"/>
              <a:t>3</a:t>
            </a:r>
            <a:r>
              <a:rPr lang="zh-TW" altLang="en-US" sz="2000" dirty="0" smtClean="0"/>
              <a:t>個月</a:t>
            </a:r>
            <a:endParaRPr lang="en-US" altLang="zh-TW" sz="2000" dirty="0" smtClean="0"/>
          </a:p>
          <a:p>
            <a:r>
              <a:rPr lang="zh-TW" altLang="en-US" sz="2400" dirty="0" smtClean="0"/>
              <a:t>完整電子檔與程式碼將於課後提供給同</a:t>
            </a:r>
            <a:r>
              <a:rPr lang="zh-TW" altLang="en-US" sz="2400" dirty="0"/>
              <a:t>學</a:t>
            </a:r>
            <a:endParaRPr lang="en-US" altLang="zh-TW" sz="2400" dirty="0" smtClean="0"/>
          </a:p>
          <a:p>
            <a:r>
              <a:rPr lang="zh-TW" altLang="en-US" sz="2400" dirty="0" smtClean="0"/>
              <a:t>計畫型式：作業性層次</a:t>
            </a:r>
            <a:r>
              <a:rPr lang="en-US" altLang="zh-TW" sz="2400" dirty="0" smtClean="0"/>
              <a:t>(70%)+</a:t>
            </a:r>
            <a:r>
              <a:rPr lang="zh-TW" altLang="en-US" sz="2400" dirty="0" smtClean="0"/>
              <a:t>概念性層次</a:t>
            </a:r>
            <a:r>
              <a:rPr lang="en-US" altLang="zh-TW" sz="2400" dirty="0" smtClean="0"/>
              <a:t>(30%)</a:t>
            </a:r>
            <a:endParaRPr lang="en-US" altLang="zh-TW" sz="2400" dirty="0" smtClean="0"/>
          </a:p>
          <a:p>
            <a:r>
              <a:rPr lang="zh-TW" altLang="en-US" sz="2400" dirty="0" smtClean="0"/>
              <a:t>作業形式</a:t>
            </a:r>
            <a:endParaRPr lang="en-US" altLang="zh-TW" sz="2400" dirty="0" smtClean="0"/>
          </a:p>
          <a:p>
            <a:pPr lvl="1"/>
            <a:r>
              <a:rPr lang="zh-TW" altLang="en-US" sz="2000" b="1" dirty="0" smtClean="0">
                <a:latin typeface="Times New Roman" pitchFamily="18" charset="0"/>
                <a:ea typeface="標楷體" pitchFamily="65" charset="-120"/>
              </a:rPr>
              <a:t>線上課程每週一問</a:t>
            </a:r>
            <a:r>
              <a:rPr lang="en-US" altLang="zh-TW" sz="2000" b="1" dirty="0" smtClean="0">
                <a:latin typeface="Times New Roman" pitchFamily="18" charset="0"/>
                <a:ea typeface="標楷體" pitchFamily="65" charset="-120"/>
                <a:sym typeface="Wingdings" panose="05000000000000000000" charset="2"/>
              </a:rPr>
              <a:t></a:t>
            </a:r>
            <a:r>
              <a:rPr lang="zh-TW" altLang="en-US" sz="2000" b="1" dirty="0" smtClean="0">
                <a:latin typeface="Times New Roman" pitchFamily="18" charset="0"/>
                <a:ea typeface="標楷體" pitchFamily="65" charset="-120"/>
                <a:sym typeface="Wingdings" panose="05000000000000000000" charset="2"/>
              </a:rPr>
              <a:t>基礎採礦訓練</a:t>
            </a:r>
            <a:endParaRPr lang="en-US" altLang="zh-TW" sz="2000" b="1" dirty="0" smtClean="0">
              <a:latin typeface="Times New Roman" pitchFamily="18" charset="0"/>
              <a:ea typeface="標楷體" pitchFamily="65" charset="-120"/>
            </a:endParaRPr>
          </a:p>
          <a:p>
            <a:pPr lvl="1"/>
            <a:r>
              <a:rPr lang="zh-TW" altLang="en-US" sz="2000" b="1" dirty="0" smtClean="0">
                <a:latin typeface="Times New Roman" pitchFamily="18" charset="0"/>
                <a:ea typeface="標楷體" pitchFamily="65" charset="-120"/>
              </a:rPr>
              <a:t>專案</a:t>
            </a:r>
            <a:r>
              <a:rPr lang="en-US" altLang="zh-TW" sz="2000" b="1" dirty="0" smtClean="0">
                <a:latin typeface="Times New Roman" pitchFamily="18" charset="0"/>
                <a:ea typeface="標楷體" pitchFamily="65" charset="-120"/>
                <a:sym typeface="Wingdings" panose="05000000000000000000" charset="2"/>
              </a:rPr>
              <a:t></a:t>
            </a:r>
            <a:r>
              <a:rPr lang="zh-TW" altLang="en-US" sz="2000" b="1" dirty="0" smtClean="0">
                <a:latin typeface="Times New Roman" pitchFamily="18" charset="0"/>
                <a:ea typeface="標楷體" pitchFamily="65" charset="-120"/>
                <a:sym typeface="Wingdings" panose="05000000000000000000" charset="2"/>
              </a:rPr>
              <a:t>體驗礦工生活</a:t>
            </a:r>
            <a:endParaRPr lang="en-US" altLang="zh-TW" sz="2000" b="1" dirty="0" smtClean="0">
              <a:latin typeface="Times New Roman" pitchFamily="18" charset="0"/>
              <a:ea typeface="標楷體" pitchFamily="65" charset="-120"/>
            </a:endParaRPr>
          </a:p>
          <a:p>
            <a:pPr lvl="1"/>
            <a:endParaRPr lang="zh-TW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800634" y="3100057"/>
            <a:ext cx="6157166" cy="3376943"/>
            <a:chOff x="2820623" y="2266750"/>
            <a:chExt cx="6265749" cy="4137493"/>
          </a:xfrm>
        </p:grpSpPr>
        <p:pic>
          <p:nvPicPr>
            <p:cNvPr id="5" name="Content Placeholder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 bwMode="auto">
            <a:xfrm>
              <a:off x="2820623" y="2266750"/>
              <a:ext cx="6265749" cy="4137493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42413" y="2396690"/>
              <a:ext cx="3465063" cy="391611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TW" altLang="en-US" dirty="0">
                <a:latin typeface="+mj-lt"/>
                <a:ea typeface="+mj-ea"/>
                <a:cs typeface="+mj-cs"/>
              </a:rPr>
              <a:t>商業字詞屬性分</a:t>
            </a:r>
            <a:r>
              <a:rPr lang="zh-TW" altLang="en-US" dirty="0" smtClean="0">
                <a:latin typeface="+mj-lt"/>
                <a:ea typeface="+mj-ea"/>
                <a:cs typeface="+mj-cs"/>
              </a:rPr>
              <a:t>析</a:t>
            </a:r>
            <a:br>
              <a:rPr lang="en-US" altLang="zh-TW" dirty="0" smtClean="0">
                <a:latin typeface="+mj-lt"/>
                <a:ea typeface="+mj-ea"/>
                <a:cs typeface="+mj-cs"/>
              </a:rPr>
            </a:br>
            <a:r>
              <a:rPr lang="zh-TW" altLang="en-US" sz="4000" dirty="0" smtClean="0">
                <a:latin typeface="+mj-lt"/>
                <a:ea typeface="+mj-ea"/>
                <a:cs typeface="+mj-cs"/>
              </a:rPr>
              <a:t>雷達圖</a:t>
            </a:r>
            <a:endParaRPr lang="en-US" altLang="zh-TW" dirty="0">
              <a:latin typeface="+mj-lt"/>
              <a:ea typeface="+mj-ea"/>
              <a:cs typeface="+mj-cs"/>
            </a:endParaRPr>
          </a:p>
        </p:txBody>
      </p:sp>
      <p:sp>
        <p:nvSpPr>
          <p:cNvPr id="21" name="內容版面配置區 20"/>
          <p:cNvSpPr>
            <a:spLocks noGrp="1"/>
          </p:cNvSpPr>
          <p:nvPr>
            <p:ph idx="1"/>
          </p:nvPr>
        </p:nvSpPr>
        <p:spPr>
          <a:xfrm>
            <a:off x="627512" y="1944947"/>
            <a:ext cx="8160152" cy="4723736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各</a:t>
            </a:r>
            <a:r>
              <a:rPr lang="zh-TW" altLang="en-US" sz="2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校在那些屬性上競爭？</a:t>
            </a:r>
            <a:endParaRPr lang="en-US" altLang="zh-TW" sz="28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6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分析結果</a:t>
            </a:r>
            <a:endParaRPr lang="en-US" altLang="zh-TW" sz="26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/>
            <a:endParaRPr lang="en-US" altLang="zh-TW" sz="22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1988-40ED-48A9-9268-BCD7E3421EBE}" type="slidenum">
              <a:rPr lang="zh-TW" altLang="en-US" smtClean="0"/>
            </a:fld>
            <a:endParaRPr lang="zh-TW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59503" y="2658007"/>
            <a:ext cx="1034757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 New Roman" pitchFamily="18" charset="0"/>
                <a:cs typeface="Times New Roman" pitchFamily="18" charset="0"/>
              </a:rPr>
              <a:t>App Demo</a:t>
            </a:r>
            <a:endParaRPr lang="zh-TW" alt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537" y="2558587"/>
            <a:ext cx="4643643" cy="3689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8972979" y="2088100"/>
            <a:ext cx="1034757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latin typeface="Times New Roman" pitchFamily="18" charset="0"/>
                <a:cs typeface="Times New Roman" pitchFamily="18" charset="0"/>
              </a:rPr>
              <a:t>Web demo</a:t>
            </a:r>
            <a:endParaRPr lang="zh-TW" alt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376881" y="945357"/>
            <a:ext cx="1435665" cy="724822"/>
            <a:chOff x="2553658" y="3586819"/>
            <a:chExt cx="1546253" cy="688205"/>
          </a:xfrm>
        </p:grpSpPr>
        <p:pic>
          <p:nvPicPr>
            <p:cNvPr id="12" name="Picture 2" descr="Image result for pytorch image demo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2604" y="3586819"/>
              <a:ext cx="637307" cy="637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2553658" y="3719791"/>
              <a:ext cx="1103565" cy="5552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200" dirty="0" smtClean="0"/>
                <a:t>D</a:t>
              </a:r>
              <a:r>
                <a:rPr lang="x-none" altLang="zh-TW" sz="3200" dirty="0" smtClean="0"/>
                <a:t>em</a:t>
              </a:r>
              <a:endParaRPr lang="zh-TW" altLang="en-US" sz="3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  <p:bldP spid="8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TW" altLang="en-US" dirty="0">
                <a:latin typeface="+mj-lt"/>
                <a:ea typeface="+mj-ea"/>
                <a:cs typeface="+mj-cs"/>
              </a:rPr>
              <a:t>機器學習與客製</a:t>
            </a:r>
            <a:r>
              <a:rPr lang="zh-TW" altLang="en-US" dirty="0" smtClean="0">
                <a:latin typeface="+mj-lt"/>
                <a:ea typeface="+mj-ea"/>
                <a:cs typeface="+mj-cs"/>
              </a:rPr>
              <a:t>化</a:t>
            </a:r>
            <a:br>
              <a:rPr lang="en-US" altLang="zh-TW" dirty="0" smtClean="0">
                <a:latin typeface="+mj-lt"/>
                <a:ea typeface="+mj-ea"/>
                <a:cs typeface="+mj-cs"/>
              </a:rPr>
            </a:br>
            <a:r>
              <a:rPr lang="en-US" altLang="zh-TW" sz="3600" dirty="0" smtClean="0">
                <a:latin typeface="+mj-lt"/>
                <a:ea typeface="+mj-ea"/>
                <a:cs typeface="+mj-cs"/>
              </a:rPr>
              <a:t>GIS</a:t>
            </a:r>
            <a:r>
              <a:rPr lang="zh-TW" altLang="en-US" sz="3600" dirty="0" smtClean="0">
                <a:latin typeface="+mj-lt"/>
                <a:ea typeface="+mj-ea"/>
                <a:cs typeface="+mj-cs"/>
              </a:rPr>
              <a:t>直觀找出目標客群</a:t>
            </a:r>
            <a:endParaRPr lang="en-US" altLang="zh-TW" dirty="0">
              <a:latin typeface="+mj-lt"/>
              <a:ea typeface="+mj-ea"/>
              <a:cs typeface="+mj-cs"/>
            </a:endParaRPr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1988-40ED-48A9-9268-BCD7E3421EBE}" type="slidenum">
              <a:rPr lang="zh-TW" altLang="en-US" smtClean="0"/>
            </a:fld>
            <a:endParaRPr lang="zh-TW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9722" y="2048555"/>
            <a:ext cx="3904651" cy="45434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703" y="2048555"/>
            <a:ext cx="3748274" cy="4543427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274373" y="945357"/>
            <a:ext cx="1435665" cy="724822"/>
            <a:chOff x="2553658" y="3586819"/>
            <a:chExt cx="1546253" cy="688205"/>
          </a:xfrm>
        </p:grpSpPr>
        <p:pic>
          <p:nvPicPr>
            <p:cNvPr id="9" name="Picture 2" descr="Image result for pytorch image dem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2604" y="3586819"/>
              <a:ext cx="637307" cy="637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2553658" y="3719791"/>
              <a:ext cx="1103565" cy="5552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200" dirty="0" smtClean="0"/>
                <a:t>D</a:t>
              </a:r>
              <a:r>
                <a:rPr lang="x-none" altLang="zh-TW" sz="3200" dirty="0" smtClean="0"/>
                <a:t>em</a:t>
              </a:r>
              <a:endParaRPr lang="zh-TW" altLang="en-US" sz="3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大</a:t>
            </a:r>
            <a:r>
              <a:rPr lang="zh-TW" altLang="en-US" dirty="0"/>
              <a:t>綱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rgbClr val="3333FF"/>
                </a:solidFill>
              </a:rPr>
              <a:t>Why R</a:t>
            </a:r>
            <a:endParaRPr lang="en-US" altLang="zh-TW" sz="2800" dirty="0" smtClean="0">
              <a:solidFill>
                <a:srgbClr val="3333FF"/>
              </a:solidFill>
            </a:endParaRPr>
          </a:p>
          <a:p>
            <a:r>
              <a:rPr lang="en-US" altLang="zh-TW" sz="2800" dirty="0">
                <a:solidFill>
                  <a:srgbClr val="3333FF"/>
                </a:solidFill>
              </a:rPr>
              <a:t>R Application Demo </a:t>
            </a:r>
            <a:r>
              <a:rPr lang="en-US" altLang="zh-TW" sz="2800" dirty="0" smtClean="0">
                <a:solidFill>
                  <a:srgbClr val="3333FF"/>
                </a:solidFill>
              </a:rPr>
              <a:t>for WOM</a:t>
            </a:r>
            <a:endParaRPr lang="en-US" altLang="zh-TW" sz="2800" dirty="0" smtClean="0">
              <a:solidFill>
                <a:srgbClr val="3333FF"/>
              </a:solidFill>
            </a:endParaRPr>
          </a:p>
          <a:p>
            <a:pPr lvl="1"/>
            <a:r>
              <a:rPr lang="zh-TW" altLang="en-US" sz="2600" dirty="0" smtClean="0">
                <a:solidFill>
                  <a:srgbClr val="3333FF"/>
                </a:solidFill>
              </a:rPr>
              <a:t>處處留心皆資料，落花水面皆金礦</a:t>
            </a:r>
            <a:endParaRPr lang="en-US" altLang="zh-TW" sz="2600" dirty="0" smtClean="0">
              <a:solidFill>
                <a:srgbClr val="3333FF"/>
              </a:solidFill>
            </a:endParaRPr>
          </a:p>
          <a:p>
            <a:pPr lvl="1"/>
            <a:r>
              <a:rPr lang="zh-TW" altLang="en-US" sz="2600" dirty="0">
                <a:solidFill>
                  <a:srgbClr val="3333FF"/>
                </a:solidFill>
              </a:rPr>
              <a:t>競爭對</a:t>
            </a:r>
            <a:r>
              <a:rPr lang="zh-TW" altLang="en-US" sz="2600" dirty="0" smtClean="0">
                <a:solidFill>
                  <a:srgbClr val="3333FF"/>
                </a:solidFill>
              </a:rPr>
              <a:t>手</a:t>
            </a:r>
            <a:endParaRPr lang="en-US" altLang="zh-TW" sz="2600" dirty="0" smtClean="0">
              <a:solidFill>
                <a:srgbClr val="3333FF"/>
              </a:solidFill>
            </a:endParaRPr>
          </a:p>
          <a:p>
            <a:pPr lvl="1"/>
            <a:r>
              <a:rPr lang="zh-TW" altLang="en-US" sz="2600" dirty="0" smtClean="0">
                <a:solidFill>
                  <a:srgbClr val="3333FF"/>
                </a:solidFill>
              </a:rPr>
              <a:t>商業字詞屬性分析</a:t>
            </a:r>
            <a:endParaRPr lang="en-US" altLang="zh-TW" sz="2600" dirty="0" smtClean="0">
              <a:solidFill>
                <a:srgbClr val="3333FF"/>
              </a:solidFill>
            </a:endParaRPr>
          </a:p>
          <a:p>
            <a:pPr lvl="1"/>
            <a:r>
              <a:rPr lang="zh-TW" altLang="en-US" sz="2600" dirty="0" smtClean="0">
                <a:solidFill>
                  <a:srgbClr val="3333FF"/>
                </a:solidFill>
              </a:rPr>
              <a:t>機器學習與客製化</a:t>
            </a:r>
            <a:endParaRPr lang="en-US" altLang="zh-TW" sz="2600" dirty="0" smtClean="0">
              <a:solidFill>
                <a:srgbClr val="3333FF"/>
              </a:solidFill>
            </a:endParaRPr>
          </a:p>
          <a:p>
            <a:r>
              <a:rPr lang="zh-TW" altLang="en-US" sz="2800" dirty="0" smtClean="0"/>
              <a:t> </a:t>
            </a:r>
            <a:r>
              <a:rPr lang="en-US" altLang="zh-TW" sz="3000" dirty="0" smtClean="0">
                <a:solidFill>
                  <a:srgbClr val="3333FF"/>
                </a:solidFill>
              </a:rPr>
              <a:t>From </a:t>
            </a:r>
            <a:r>
              <a:rPr lang="en-US" altLang="zh-TW" sz="3000" dirty="0">
                <a:solidFill>
                  <a:srgbClr val="3333FF"/>
                </a:solidFill>
              </a:rPr>
              <a:t>practice to </a:t>
            </a:r>
            <a:r>
              <a:rPr lang="en-US" altLang="zh-TW" sz="3000" dirty="0" smtClean="0">
                <a:solidFill>
                  <a:srgbClr val="3333FF"/>
                </a:solidFill>
              </a:rPr>
              <a:t>peak, </a:t>
            </a:r>
            <a:r>
              <a:rPr lang="en-US" altLang="zh-TW" sz="3000" dirty="0">
                <a:solidFill>
                  <a:srgbClr val="3333FF"/>
                </a:solidFill>
              </a:rPr>
              <a:t>on project basis</a:t>
            </a:r>
            <a:endParaRPr lang="zh-TW" altLang="en-US" sz="3000" dirty="0">
              <a:solidFill>
                <a:srgbClr val="3333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600" dirty="0" smtClean="0"/>
              <a:t>天才與庸才之間的差別不在基因，在「刻意練習」</a:t>
            </a:r>
            <a:endParaRPr lang="zh-TW" altLang="en-US" sz="36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1300707" y="1989137"/>
          <a:ext cx="6737349" cy="4621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t="-1"/>
          <a:stretch>
            <a:fillRect/>
          </a:stretch>
        </p:blipFill>
        <p:spPr>
          <a:xfrm>
            <a:off x="7429500" y="2124074"/>
            <a:ext cx="3579309" cy="4486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</a:t>
            </a:r>
            <a:r>
              <a:rPr lang="zh-TW" altLang="en-US" dirty="0"/>
              <a:t> </a:t>
            </a:r>
            <a:r>
              <a:rPr lang="en-US" altLang="zh-TW" dirty="0" smtClean="0"/>
              <a:t>Programming</a:t>
            </a:r>
            <a:r>
              <a:rPr lang="zh-TW" altLang="en-US" dirty="0"/>
              <a:t>線</a:t>
            </a:r>
            <a:r>
              <a:rPr lang="zh-TW" altLang="en-US" dirty="0" smtClean="0"/>
              <a:t>上課程介紹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0442" y="1966275"/>
            <a:ext cx="4629775" cy="1309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535" y="2468589"/>
            <a:ext cx="6319766" cy="39866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5435600" y="1951291"/>
            <a:ext cx="66627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https://www.coursera.org/learn/r-programming/home/welcome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43" y="3379251"/>
            <a:ext cx="4629775" cy="307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3" name="Straight Arrow Connector 12"/>
          <p:cNvCxnSpPr>
            <a:stCxn id="5" idx="3"/>
          </p:cNvCxnSpPr>
          <p:nvPr/>
        </p:nvCxnSpPr>
        <p:spPr>
          <a:xfrm>
            <a:off x="5120217" y="2621012"/>
            <a:ext cx="422744" cy="1787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2017</a:t>
            </a:r>
            <a:r>
              <a:rPr lang="zh-TW" altLang="en-US" dirty="0" smtClean="0"/>
              <a:t>年暑期</a:t>
            </a:r>
            <a:r>
              <a:rPr lang="en-US" altLang="zh-TW" dirty="0" smtClean="0"/>
              <a:t>-</a:t>
            </a:r>
            <a:r>
              <a:rPr lang="zh-TW" altLang="en-US" dirty="0" smtClean="0"/>
              <a:t>整</a:t>
            </a:r>
            <a:r>
              <a:rPr lang="zh-TW" altLang="en-US" dirty="0"/>
              <a:t>體資料科學實作計</a:t>
            </a:r>
            <a:r>
              <a:rPr lang="zh-TW" altLang="en-US" dirty="0" smtClean="0"/>
              <a:t>畫安排</a:t>
            </a:r>
            <a:endParaRPr lang="zh-TW" alt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3490423" y="2432245"/>
          <a:ext cx="8434878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9911"/>
                <a:gridCol w="3485145"/>
                <a:gridCol w="3769822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排程時間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R</a:t>
                      </a:r>
                      <a:r>
                        <a:rPr lang="zh-TW" altLang="en-US" dirty="0" smtClean="0"/>
                        <a:t> </a:t>
                      </a:r>
                      <a:r>
                        <a:rPr lang="en-US" altLang="zh-TW" dirty="0" smtClean="0"/>
                        <a:t>Programming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IR</a:t>
                      </a:r>
                      <a:r>
                        <a:rPr lang="zh-TW" altLang="en-US" dirty="0" smtClean="0"/>
                        <a:t>專案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/>
                        <a:t>7/5-7/12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Week 1: Background, Getting Started, and Nuts &amp; Bolts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/>
                        <a:t>IR</a:t>
                      </a:r>
                      <a:r>
                        <a:rPr lang="zh-TW" altLang="en-US" dirty="0" smtClean="0"/>
                        <a:t>開放資料來源檢測</a:t>
                      </a:r>
                      <a:endParaRPr lang="en-US" altLang="zh-TW" dirty="0" smtClean="0"/>
                    </a:p>
                    <a:p>
                      <a:pPr algn="l"/>
                      <a:r>
                        <a:rPr lang="en-US" altLang="zh-TW" dirty="0" smtClean="0"/>
                        <a:t>IR</a:t>
                      </a:r>
                      <a:r>
                        <a:rPr lang="zh-TW" altLang="en-US" dirty="0" smtClean="0"/>
                        <a:t>開放資料表蒐集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/>
                        <a:t>7/12-7/19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Week 2: Programming with 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 smtClean="0"/>
                        <a:t>探討可分析之資料格式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/>
                        <a:t>7/19-7/26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Week 3: Loop Functions and Debugging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 smtClean="0"/>
                        <a:t>資料清理</a:t>
                      </a:r>
                      <a:endParaRPr lang="en-US" altLang="zh-TW" dirty="0" smtClean="0"/>
                    </a:p>
                    <a:p>
                      <a:pPr algn="l"/>
                      <a:r>
                        <a:rPr lang="zh-TW" altLang="en-US" dirty="0" smtClean="0"/>
                        <a:t>產出</a:t>
                      </a:r>
                      <a:r>
                        <a:rPr lang="en-US" altLang="zh-TW" dirty="0" smtClean="0"/>
                        <a:t>IR</a:t>
                      </a:r>
                      <a:r>
                        <a:rPr lang="zh-TW" altLang="en-US" dirty="0" smtClean="0"/>
                        <a:t>手冊表格</a:t>
                      </a:r>
                      <a:r>
                        <a:rPr lang="en-US" altLang="zh-TW" dirty="0" smtClean="0"/>
                        <a:t>-stage 1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/>
                        <a:t>7/26-8/2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Week 4: Simulation &amp; Profiling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dirty="0" smtClean="0"/>
                        <a:t>產出</a:t>
                      </a:r>
                      <a:r>
                        <a:rPr lang="en-US" altLang="zh-TW" dirty="0" smtClean="0"/>
                        <a:t>IR</a:t>
                      </a:r>
                      <a:r>
                        <a:rPr lang="zh-TW" altLang="en-US" dirty="0" smtClean="0"/>
                        <a:t>手冊表格</a:t>
                      </a:r>
                      <a:r>
                        <a:rPr lang="en-US" altLang="zh-TW" dirty="0" smtClean="0"/>
                        <a:t>-stage 2</a:t>
                      </a:r>
                      <a:endParaRPr lang="zh-TW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/>
                        <a:t>8/2-8/9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 smtClean="0"/>
                        <a:t>自錄影片</a:t>
                      </a:r>
                      <a:r>
                        <a:rPr lang="en-US" altLang="zh-TW" dirty="0" smtClean="0"/>
                        <a:t>:</a:t>
                      </a:r>
                      <a:r>
                        <a:rPr lang="zh-TW" altLang="en-US" dirty="0" smtClean="0"/>
                        <a:t>爬蟲教學</a:t>
                      </a:r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dirty="0" smtClean="0"/>
                        <a:t>產出</a:t>
                      </a:r>
                      <a:r>
                        <a:rPr lang="en-US" altLang="zh-TW" dirty="0" smtClean="0"/>
                        <a:t>IR</a:t>
                      </a:r>
                      <a:r>
                        <a:rPr lang="zh-TW" altLang="en-US" dirty="0" smtClean="0"/>
                        <a:t>手冊表格</a:t>
                      </a:r>
                      <a:r>
                        <a:rPr lang="en-US" altLang="zh-TW" dirty="0" smtClean="0"/>
                        <a:t>-stage 3</a:t>
                      </a:r>
                      <a:endParaRPr lang="zh-TW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/>
                        <a:t>8/9-8/16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dirty="0" smtClean="0"/>
                        <a:t>自錄影片</a:t>
                      </a:r>
                      <a:r>
                        <a:rPr lang="en-US" altLang="zh-TW" dirty="0" smtClean="0"/>
                        <a:t>:</a:t>
                      </a:r>
                      <a:r>
                        <a:rPr lang="zh-TW" altLang="en-US" dirty="0" smtClean="0"/>
                        <a:t>爬蟲教學</a:t>
                      </a:r>
                      <a:r>
                        <a:rPr lang="en-US" altLang="zh-TW" dirty="0" smtClean="0"/>
                        <a:t>2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dirty="0" smtClean="0"/>
                        <a:t>預測性分析</a:t>
                      </a:r>
                      <a:r>
                        <a:rPr lang="en-US" altLang="zh-TW" dirty="0" smtClean="0"/>
                        <a:t>-stage 1</a:t>
                      </a:r>
                      <a:endParaRPr lang="zh-TW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/>
                        <a:t>8/16-23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dirty="0" smtClean="0"/>
                        <a:t>自錄影片</a:t>
                      </a:r>
                      <a:r>
                        <a:rPr lang="en-US" altLang="zh-TW" dirty="0" smtClean="0"/>
                        <a:t>:</a:t>
                      </a:r>
                      <a:r>
                        <a:rPr lang="zh-TW" altLang="en-US" dirty="0" smtClean="0"/>
                        <a:t>文字探勘</a:t>
                      </a:r>
                      <a:r>
                        <a:rPr lang="en-US" altLang="zh-TW" dirty="0" smtClean="0"/>
                        <a:t>1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dirty="0" smtClean="0"/>
                        <a:t>以爬蟲抓下所有年份的</a:t>
                      </a:r>
                      <a:r>
                        <a:rPr lang="en-US" altLang="zh-TW" dirty="0" smtClean="0"/>
                        <a:t>IR open-data</a:t>
                      </a:r>
                      <a:endParaRPr lang="zh-TW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/>
                        <a:t>8/23-8/30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dirty="0" smtClean="0"/>
                        <a:t>自錄影片</a:t>
                      </a:r>
                      <a:r>
                        <a:rPr lang="en-US" altLang="zh-TW" dirty="0" smtClean="0"/>
                        <a:t>:</a:t>
                      </a:r>
                      <a:r>
                        <a:rPr lang="zh-TW" altLang="en-US" dirty="0" smtClean="0"/>
                        <a:t>文字探勘</a:t>
                      </a:r>
                      <a:r>
                        <a:rPr lang="en-US" altLang="zh-TW" dirty="0" smtClean="0"/>
                        <a:t>2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dirty="0" smtClean="0"/>
                        <a:t>預測性分析</a:t>
                      </a:r>
                      <a:r>
                        <a:rPr lang="en-US" altLang="zh-TW" dirty="0" smtClean="0"/>
                        <a:t>-stage 2</a:t>
                      </a:r>
                      <a:endParaRPr lang="zh-TW" alt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36065" y="2463720"/>
            <a:ext cx="325435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179705">
              <a:buFont typeface="Arial" charset="0"/>
              <a:buChar char="•"/>
            </a:pPr>
            <a:r>
              <a:rPr lang="zh-TW" altLang="en-US" dirty="0" smtClean="0">
                <a:latin typeface="+mj-lt"/>
                <a:ea typeface="+mj-ea"/>
              </a:rPr>
              <a:t>目標</a:t>
            </a:r>
            <a:r>
              <a:rPr lang="en-US" altLang="zh-TW" dirty="0" smtClean="0">
                <a:latin typeface="+mj-lt"/>
                <a:ea typeface="+mj-ea"/>
              </a:rPr>
              <a:t>:</a:t>
            </a:r>
            <a:endParaRPr lang="en-US" altLang="zh-TW" dirty="0" smtClean="0">
              <a:latin typeface="+mj-lt"/>
              <a:ea typeface="+mj-ea"/>
            </a:endParaRPr>
          </a:p>
          <a:p>
            <a:pPr marL="800100" lvl="1" indent="-179705">
              <a:buFont typeface="Arial" charset="0"/>
              <a:buChar char="•"/>
            </a:pPr>
            <a:r>
              <a:rPr lang="zh-TW" altLang="en-US" dirty="0" smtClean="0">
                <a:latin typeface="+mj-lt"/>
                <a:ea typeface="+mj-ea"/>
              </a:rPr>
              <a:t>來源資料整理</a:t>
            </a:r>
            <a:r>
              <a:rPr lang="en-US" altLang="zh-TW" dirty="0" smtClean="0">
                <a:latin typeface="+mj-lt"/>
                <a:ea typeface="+mj-ea"/>
              </a:rPr>
              <a:t>(5-10%)</a:t>
            </a:r>
            <a:endParaRPr lang="en-US" altLang="zh-TW" dirty="0" smtClean="0">
              <a:latin typeface="+mj-lt"/>
              <a:ea typeface="+mj-ea"/>
            </a:endParaRPr>
          </a:p>
          <a:p>
            <a:pPr marL="800100" lvl="1" indent="-179705">
              <a:buFont typeface="Arial" charset="0"/>
              <a:buChar char="•"/>
            </a:pPr>
            <a:r>
              <a:rPr lang="zh-TW" altLang="en-US" dirty="0" smtClean="0">
                <a:latin typeface="+mj-lt"/>
                <a:ea typeface="+mj-ea"/>
              </a:rPr>
              <a:t>資料結構訓練</a:t>
            </a:r>
            <a:r>
              <a:rPr lang="en-US" altLang="zh-TW" dirty="0" smtClean="0">
                <a:latin typeface="+mj-lt"/>
                <a:ea typeface="+mj-ea"/>
              </a:rPr>
              <a:t>(30-40</a:t>
            </a:r>
            <a:r>
              <a:rPr lang="en-US" altLang="zh-TW" dirty="0">
                <a:latin typeface="+mj-lt"/>
                <a:ea typeface="+mj-ea"/>
              </a:rPr>
              <a:t>%)</a:t>
            </a:r>
            <a:endParaRPr lang="en-US" altLang="zh-TW" dirty="0">
              <a:latin typeface="+mj-lt"/>
              <a:ea typeface="+mj-ea"/>
            </a:endParaRPr>
          </a:p>
          <a:p>
            <a:pPr marL="800100" lvl="1" indent="-179705">
              <a:buFont typeface="Arial" charset="0"/>
              <a:buChar char="•"/>
            </a:pPr>
            <a:r>
              <a:rPr lang="zh-TW" altLang="en-US" dirty="0">
                <a:latin typeface="+mj-lt"/>
                <a:ea typeface="+mj-ea"/>
              </a:rPr>
              <a:t>敘述性分析</a:t>
            </a:r>
            <a:r>
              <a:rPr lang="en-US" altLang="zh-TW" dirty="0">
                <a:latin typeface="+mj-lt"/>
                <a:ea typeface="+mj-ea"/>
              </a:rPr>
              <a:t>(30-40%)</a:t>
            </a:r>
            <a:endParaRPr lang="en-US" altLang="zh-TW" dirty="0">
              <a:latin typeface="+mj-lt"/>
              <a:ea typeface="+mj-ea"/>
            </a:endParaRPr>
          </a:p>
          <a:p>
            <a:pPr marL="800100" lvl="1" indent="-179705">
              <a:buFont typeface="Arial" charset="0"/>
              <a:buChar char="•"/>
            </a:pPr>
            <a:r>
              <a:rPr lang="zh-TW" altLang="en-US" dirty="0">
                <a:latin typeface="+mj-lt"/>
                <a:ea typeface="+mj-ea"/>
              </a:rPr>
              <a:t>預測性分析</a:t>
            </a:r>
            <a:r>
              <a:rPr lang="en-US" altLang="zh-TW" dirty="0">
                <a:latin typeface="+mj-lt"/>
                <a:ea typeface="+mj-ea"/>
              </a:rPr>
              <a:t>(5-10%)</a:t>
            </a:r>
            <a:endParaRPr lang="en-US" altLang="zh-TW" dirty="0">
              <a:latin typeface="+mj-lt"/>
              <a:ea typeface="+mj-ea"/>
            </a:endParaRPr>
          </a:p>
          <a:p>
            <a:pPr marL="800100" lvl="1" indent="-179705">
              <a:buFont typeface="Arial" charset="0"/>
              <a:buChar char="•"/>
            </a:pPr>
            <a:endParaRPr lang="en-US" altLang="zh-TW" dirty="0">
              <a:latin typeface="+mj-lt"/>
              <a:ea typeface="+mj-ea"/>
            </a:endParaRPr>
          </a:p>
          <a:p>
            <a:pPr marL="342900" indent="-179705">
              <a:buFont typeface="Arial" charset="0"/>
              <a:buChar char="•"/>
            </a:pPr>
            <a:r>
              <a:rPr lang="zh-TW" altLang="en-US" dirty="0" smtClean="0">
                <a:latin typeface="+mj-lt"/>
                <a:ea typeface="+mj-ea"/>
              </a:rPr>
              <a:t>開會時間</a:t>
            </a:r>
            <a:r>
              <a:rPr lang="en-US" altLang="zh-TW" dirty="0" smtClean="0">
                <a:latin typeface="+mj-lt"/>
                <a:ea typeface="+mj-ea"/>
              </a:rPr>
              <a:t>:</a:t>
            </a:r>
            <a:endParaRPr lang="en-US" altLang="zh-TW" dirty="0" smtClean="0">
              <a:latin typeface="+mj-lt"/>
              <a:ea typeface="+mj-ea"/>
            </a:endParaRPr>
          </a:p>
          <a:p>
            <a:pPr marL="800100" lvl="1" indent="-179705">
              <a:buFont typeface="Arial" charset="0"/>
              <a:buChar char="•"/>
            </a:pPr>
            <a:r>
              <a:rPr lang="zh-TW" altLang="en-US" dirty="0" smtClean="0">
                <a:latin typeface="+mj-lt"/>
                <a:ea typeface="+mj-ea"/>
              </a:rPr>
              <a:t>每週一次</a:t>
            </a:r>
            <a:endParaRPr lang="en-US" altLang="zh-TW" dirty="0" smtClean="0">
              <a:latin typeface="+mj-lt"/>
              <a:ea typeface="+mj-ea"/>
            </a:endParaRPr>
          </a:p>
          <a:p>
            <a:pPr marL="800100" lvl="1" indent="-179705">
              <a:buFont typeface="Arial" charset="0"/>
              <a:buChar char="•"/>
            </a:pPr>
            <a:r>
              <a:rPr lang="en-US" altLang="zh-TW" dirty="0" smtClean="0">
                <a:latin typeface="+mj-lt"/>
                <a:ea typeface="+mj-ea"/>
              </a:rPr>
              <a:t>30</a:t>
            </a:r>
            <a:r>
              <a:rPr lang="zh-TW" altLang="en-US" dirty="0" smtClean="0">
                <a:latin typeface="+mj-lt"/>
                <a:ea typeface="+mj-ea"/>
              </a:rPr>
              <a:t>分鐘問題</a:t>
            </a:r>
            <a:endParaRPr lang="en-US" altLang="zh-TW" dirty="0" smtClean="0">
              <a:latin typeface="+mj-lt"/>
              <a:ea typeface="+mj-ea"/>
            </a:endParaRPr>
          </a:p>
          <a:p>
            <a:pPr marL="800100" lvl="1" indent="-179705">
              <a:buFont typeface="Arial" charset="0"/>
              <a:buChar char="•"/>
            </a:pPr>
            <a:r>
              <a:rPr lang="en-US" altLang="zh-TW" dirty="0" smtClean="0">
                <a:latin typeface="+mj-lt"/>
                <a:ea typeface="+mj-ea"/>
              </a:rPr>
              <a:t>30</a:t>
            </a:r>
            <a:r>
              <a:rPr lang="zh-TW" altLang="en-US" dirty="0" smtClean="0">
                <a:latin typeface="+mj-lt"/>
                <a:ea typeface="+mj-ea"/>
              </a:rPr>
              <a:t>分鐘專案</a:t>
            </a:r>
            <a:endParaRPr lang="en-US" altLang="zh-TW" dirty="0" smtClean="0">
              <a:latin typeface="+mj-lt"/>
              <a:ea typeface="+mj-ea"/>
            </a:endParaRPr>
          </a:p>
          <a:p>
            <a:pPr marL="342900" indent="-179705">
              <a:buFont typeface="Arial" charset="0"/>
              <a:buChar char="•"/>
            </a:pPr>
            <a:endParaRPr lang="en-US" altLang="zh-TW" dirty="0">
              <a:latin typeface="+mj-lt"/>
              <a:ea typeface="+mj-ea"/>
            </a:endParaRPr>
          </a:p>
          <a:p>
            <a:pPr marL="342900" indent="-179705">
              <a:buFont typeface="Arial" charset="0"/>
              <a:buChar char="•"/>
            </a:pPr>
            <a:r>
              <a:rPr lang="zh-TW" altLang="en-US" dirty="0" smtClean="0">
                <a:latin typeface="+mj-lt"/>
                <a:ea typeface="+mj-ea"/>
              </a:rPr>
              <a:t>使用資料</a:t>
            </a:r>
            <a:endParaRPr lang="en-US" altLang="zh-TW" dirty="0" smtClean="0">
              <a:latin typeface="+mj-lt"/>
              <a:ea typeface="+mj-ea"/>
            </a:endParaRPr>
          </a:p>
          <a:p>
            <a:pPr marL="800100" lvl="1" indent="-179705">
              <a:buFont typeface="Arial" charset="0"/>
              <a:buChar char="•"/>
            </a:pPr>
            <a:r>
              <a:rPr lang="zh-TW" altLang="en-US" dirty="0">
                <a:latin typeface="+mj-lt"/>
                <a:ea typeface="+mj-ea"/>
              </a:rPr>
              <a:t>政</a:t>
            </a:r>
            <a:r>
              <a:rPr lang="zh-TW" altLang="en-US" dirty="0" smtClean="0">
                <a:latin typeface="+mj-lt"/>
                <a:ea typeface="+mj-ea"/>
              </a:rPr>
              <a:t>府公開資</a:t>
            </a:r>
            <a:r>
              <a:rPr lang="zh-TW" altLang="en-US" dirty="0">
                <a:latin typeface="+mj-lt"/>
                <a:ea typeface="+mj-ea"/>
              </a:rPr>
              <a:t>料</a:t>
            </a:r>
            <a:endParaRPr lang="en-US" altLang="zh-TW" dirty="0" smtClean="0">
              <a:latin typeface="+mj-lt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最後，希望大家入坑順利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  <p:pic>
        <p:nvPicPr>
          <p:cNvPr id="1028" name="Picture 4" descr="Image result for miner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260" y="1900353"/>
            <a:ext cx="9269157" cy="45766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大</a:t>
            </a:r>
            <a:r>
              <a:rPr lang="zh-TW" altLang="en-US" dirty="0"/>
              <a:t>綱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/>
              <a:t>Why R</a:t>
            </a:r>
            <a:endParaRPr lang="en-US" altLang="zh-TW" sz="2800" dirty="0" smtClean="0"/>
          </a:p>
          <a:p>
            <a:r>
              <a:rPr lang="en-US" altLang="zh-TW" sz="2800" dirty="0"/>
              <a:t>R Application Demo </a:t>
            </a:r>
            <a:r>
              <a:rPr lang="en-US" altLang="zh-TW" sz="2800" dirty="0" smtClean="0"/>
              <a:t>for WOM</a:t>
            </a:r>
            <a:endParaRPr lang="en-US" altLang="zh-TW" sz="2800" dirty="0" smtClean="0"/>
          </a:p>
          <a:p>
            <a:pPr lvl="1"/>
            <a:r>
              <a:rPr lang="zh-TW" altLang="en-US" sz="2600" dirty="0" smtClean="0"/>
              <a:t>處處留心皆資料，落花水面皆金礦</a:t>
            </a:r>
            <a:endParaRPr lang="en-US" altLang="zh-TW" sz="2600" dirty="0" smtClean="0"/>
          </a:p>
          <a:p>
            <a:pPr lvl="1"/>
            <a:r>
              <a:rPr lang="zh-TW" altLang="en-US" sz="2600" dirty="0"/>
              <a:t>競爭對</a:t>
            </a:r>
            <a:r>
              <a:rPr lang="zh-TW" altLang="en-US" sz="2600" dirty="0" smtClean="0"/>
              <a:t>手</a:t>
            </a:r>
            <a:endParaRPr lang="en-US" altLang="zh-TW" sz="2600" dirty="0" smtClean="0"/>
          </a:p>
          <a:p>
            <a:pPr lvl="1"/>
            <a:r>
              <a:rPr lang="zh-TW" altLang="en-US" sz="2600" dirty="0" smtClean="0"/>
              <a:t>商業字詞屬性分析</a:t>
            </a:r>
            <a:endParaRPr lang="en-US" altLang="zh-TW" sz="2600" dirty="0" smtClean="0"/>
          </a:p>
          <a:p>
            <a:pPr lvl="1"/>
            <a:r>
              <a:rPr lang="zh-TW" altLang="en-US" sz="2600" dirty="0" smtClean="0"/>
              <a:t>機器學習與客製化</a:t>
            </a:r>
            <a:endParaRPr lang="en-US" altLang="zh-TW" sz="2600" dirty="0" smtClean="0"/>
          </a:p>
          <a:p>
            <a:r>
              <a:rPr lang="zh-TW" altLang="en-US" sz="2800" dirty="0" smtClean="0"/>
              <a:t> </a:t>
            </a:r>
            <a:r>
              <a:rPr lang="en-US" altLang="zh-TW" sz="3000" dirty="0" smtClean="0"/>
              <a:t>From </a:t>
            </a:r>
            <a:r>
              <a:rPr lang="en-US" altLang="zh-TW" sz="3000" dirty="0"/>
              <a:t>practice to </a:t>
            </a:r>
            <a:r>
              <a:rPr lang="en-US" altLang="zh-TW" sz="3000" dirty="0" smtClean="0"/>
              <a:t>peak, </a:t>
            </a:r>
            <a:r>
              <a:rPr lang="en-US" altLang="zh-TW" sz="3000" dirty="0"/>
              <a:t>on project basis</a:t>
            </a:r>
            <a:endParaRPr lang="zh-TW" alt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76695" y="1001004"/>
            <a:ext cx="10390716" cy="701448"/>
          </a:xfrm>
        </p:spPr>
        <p:txBody>
          <a:bodyPr>
            <a:noAutofit/>
          </a:bodyPr>
          <a:lstStyle/>
          <a:p>
            <a:pPr lvl="1"/>
            <a:r>
              <a:rPr lang="zh-TW" altLang="en-US" dirty="0">
                <a:latin typeface="+mj-lt"/>
                <a:ea typeface="+mj-ea"/>
                <a:cs typeface="+mj-cs"/>
              </a:rPr>
              <a:t>簡介資料科學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758" y="2111037"/>
            <a:ext cx="4139849" cy="3774312"/>
          </a:xfrm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09600" y="5977691"/>
            <a:ext cx="11357811" cy="8080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微軟正黑體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  <a:cs typeface="微軟正黑體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微軟正黑體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  <a:cs typeface="微軟正黑體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  <a:cs typeface="微軟正黑體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TW" sz="1800" kern="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Voulgaris</a:t>
            </a:r>
            <a:r>
              <a:rPr lang="en-US" altLang="zh-TW" sz="1800" kern="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 Zacharias (2014), </a:t>
            </a:r>
            <a:r>
              <a:rPr lang="zh-TW" altLang="en-US" sz="1800" kern="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1800" u="sng" kern="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The Definitive Guide to Becoming a Data Scientist</a:t>
            </a:r>
            <a:r>
              <a:rPr lang="en-US" altLang="zh-TW" sz="1800" kern="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 </a:t>
            </a:r>
            <a:r>
              <a:rPr lang="en-US" altLang="zh-TW" sz="1800" dirty="0">
                <a:latin typeface="Times New Roman" pitchFamily="18" charset="0"/>
                <a:cs typeface="Times New Roman" pitchFamily="18" charset="0"/>
              </a:rPr>
              <a:t>Technics Publications,</a:t>
            </a:r>
            <a:r>
              <a:rPr lang="en-US" altLang="zh-TW" sz="1800" kern="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1800" kern="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p.17.</a:t>
            </a:r>
            <a:endParaRPr lang="en-US" altLang="zh-TW" sz="1800" kern="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6" name="矩形圖說文字 5"/>
          <p:cNvSpPr/>
          <p:nvPr/>
        </p:nvSpPr>
        <p:spPr>
          <a:xfrm>
            <a:off x="8817102" y="1702452"/>
            <a:ext cx="2084832" cy="1409048"/>
          </a:xfrm>
          <a:prstGeom prst="wedgeRectCallout">
            <a:avLst>
              <a:gd name="adj1" fmla="val -97441"/>
              <a:gd name="adj2" fmla="val 43351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統計與機率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微積分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線性代數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隨機過程</a:t>
            </a:r>
            <a:endParaRPr lang="en-US" altLang="zh-TW" dirty="0" smtClean="0">
              <a:solidFill>
                <a:schemeClr val="tx1"/>
              </a:solidFill>
            </a:endParaRPr>
          </a:p>
        </p:txBody>
      </p:sp>
      <p:sp>
        <p:nvSpPr>
          <p:cNvPr id="7" name="矩形圖說文字 6"/>
          <p:cNvSpPr/>
          <p:nvPr/>
        </p:nvSpPr>
        <p:spPr>
          <a:xfrm>
            <a:off x="8125206" y="4403120"/>
            <a:ext cx="2084832" cy="1254378"/>
          </a:xfrm>
          <a:prstGeom prst="wedgeRectCallout">
            <a:avLst>
              <a:gd name="adj1" fmla="val -97441"/>
              <a:gd name="adj2" fmla="val -19826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Domain knowledge</a:t>
            </a:r>
          </a:p>
        </p:txBody>
      </p:sp>
      <p:sp>
        <p:nvSpPr>
          <p:cNvPr id="8" name="矩形圖說文字 7"/>
          <p:cNvSpPr/>
          <p:nvPr/>
        </p:nvSpPr>
        <p:spPr>
          <a:xfrm>
            <a:off x="1244679" y="2585694"/>
            <a:ext cx="2084832" cy="1254378"/>
          </a:xfrm>
          <a:prstGeom prst="wedgeRectCallout">
            <a:avLst>
              <a:gd name="adj1" fmla="val 80922"/>
              <a:gd name="adj2" fmla="val -1691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Programming</a:t>
            </a:r>
          </a:p>
        </p:txBody>
      </p:sp>
      <p:pic>
        <p:nvPicPr>
          <p:cNvPr id="10" name="Picture 2" descr="Image result for 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695" y="3974891"/>
            <a:ext cx="1105106" cy="85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wo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6637" y="4370367"/>
            <a:ext cx="1410929" cy="141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大家猜猜這兩種軟體各多少錢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6688" y="2017714"/>
            <a:ext cx="2144712" cy="546599"/>
          </a:xfrm>
        </p:spPr>
        <p:txBody>
          <a:bodyPr/>
          <a:lstStyle/>
          <a:p>
            <a:r>
              <a:rPr lang="en-US" altLang="zh-TW" sz="2400" dirty="0" smtClean="0"/>
              <a:t>A</a:t>
            </a:r>
            <a:r>
              <a:rPr lang="zh-TW" altLang="en-US" sz="2400" dirty="0" smtClean="0"/>
              <a:t>軟體</a:t>
            </a:r>
            <a:endParaRPr lang="zh-TW" altLang="en-US" sz="2400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"/>
          <a:stretch>
            <a:fillRect/>
          </a:stretch>
        </p:blipFill>
        <p:spPr bwMode="auto">
          <a:xfrm>
            <a:off x="2051940" y="2730501"/>
            <a:ext cx="4047669" cy="357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 txBox="1"/>
          <p:nvPr/>
        </p:nvSpPr>
        <p:spPr bwMode="auto">
          <a:xfrm>
            <a:off x="7210657" y="2017714"/>
            <a:ext cx="2542943" cy="546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charset="2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charset="2"/>
              <a:buChar char="n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charset="2"/>
              <a:buChar char="ü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zh-TW" altLang="en-US" kern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3215"/>
          <a:stretch>
            <a:fillRect/>
          </a:stretch>
        </p:blipFill>
        <p:spPr>
          <a:xfrm>
            <a:off x="6384480" y="2686051"/>
            <a:ext cx="3989835" cy="366444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108200" y="2876550"/>
            <a:ext cx="755650" cy="279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Content Placeholder 2"/>
          <p:cNvSpPr txBox="1"/>
          <p:nvPr/>
        </p:nvSpPr>
        <p:spPr bwMode="auto">
          <a:xfrm>
            <a:off x="7210656" y="2017714"/>
            <a:ext cx="2144712" cy="546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charset="2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charset="2"/>
              <a:buChar char="n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charset="2"/>
              <a:buChar char="ü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kern="0" dirty="0"/>
              <a:t>B</a:t>
            </a:r>
            <a:r>
              <a:rPr lang="zh-TW" altLang="en-US" kern="0" dirty="0"/>
              <a:t>軟體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資料編及與檢視</a:t>
            </a:r>
            <a:endParaRPr lang="zh-TW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24047" y="2564312"/>
            <a:ext cx="4056339" cy="42157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3269" r="2258"/>
          <a:stretch>
            <a:fillRect/>
          </a:stretch>
        </p:blipFill>
        <p:spPr>
          <a:xfrm>
            <a:off x="6374928" y="2651382"/>
            <a:ext cx="3981043" cy="4039943"/>
          </a:xfrm>
          <a:prstGeom prst="rect">
            <a:avLst/>
          </a:prstGeom>
        </p:spPr>
      </p:pic>
      <p:sp>
        <p:nvSpPr>
          <p:cNvPr id="6" name="Content Placeholder 2"/>
          <p:cNvSpPr txBox="1"/>
          <p:nvPr/>
        </p:nvSpPr>
        <p:spPr bwMode="auto">
          <a:xfrm>
            <a:off x="2706688" y="2017714"/>
            <a:ext cx="2144712" cy="546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charset="2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charset="2"/>
              <a:buChar char="n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charset="2"/>
              <a:buChar char="ü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kern="0"/>
              <a:t>A</a:t>
            </a:r>
            <a:r>
              <a:rPr lang="zh-TW" altLang="en-US" kern="0"/>
              <a:t>軟體</a:t>
            </a:r>
            <a:endParaRPr lang="zh-TW" altLang="en-US" kern="0" dirty="0"/>
          </a:p>
        </p:txBody>
      </p:sp>
      <p:sp>
        <p:nvSpPr>
          <p:cNvPr id="7" name="Content Placeholder 2"/>
          <p:cNvSpPr txBox="1"/>
          <p:nvPr/>
        </p:nvSpPr>
        <p:spPr bwMode="auto">
          <a:xfrm>
            <a:off x="7210656" y="2017714"/>
            <a:ext cx="2144712" cy="546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charset="2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charset="2"/>
              <a:buChar char="n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charset="2"/>
              <a:buChar char="ü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kern="0" dirty="0"/>
              <a:t>B</a:t>
            </a:r>
            <a:r>
              <a:rPr lang="zh-TW" altLang="en-US" kern="0" dirty="0"/>
              <a:t>軟體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軟體繪圖種類</a:t>
            </a:r>
            <a:endParaRPr lang="zh-TW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17145" y="2564312"/>
            <a:ext cx="3415325" cy="344805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305551" y="2564312"/>
            <a:ext cx="3811461" cy="265906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17145" y="2715246"/>
            <a:ext cx="310549" cy="279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2417144" y="2994646"/>
            <a:ext cx="1164256" cy="279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Content Placeholder 2"/>
          <p:cNvSpPr txBox="1"/>
          <p:nvPr/>
        </p:nvSpPr>
        <p:spPr bwMode="auto">
          <a:xfrm>
            <a:off x="2706688" y="2017714"/>
            <a:ext cx="2144712" cy="546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charset="2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charset="2"/>
              <a:buChar char="n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charset="2"/>
              <a:buChar char="ü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kern="0"/>
              <a:t>A</a:t>
            </a:r>
            <a:r>
              <a:rPr lang="zh-TW" altLang="en-US" kern="0"/>
              <a:t>軟體</a:t>
            </a:r>
            <a:endParaRPr lang="zh-TW" altLang="en-US" kern="0" dirty="0"/>
          </a:p>
        </p:txBody>
      </p:sp>
      <p:sp>
        <p:nvSpPr>
          <p:cNvPr id="9" name="Content Placeholder 2"/>
          <p:cNvSpPr txBox="1"/>
          <p:nvPr/>
        </p:nvSpPr>
        <p:spPr bwMode="auto">
          <a:xfrm>
            <a:off x="7210656" y="2017714"/>
            <a:ext cx="2144712" cy="546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charset="2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charset="2"/>
              <a:buChar char="n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charset="2"/>
              <a:buChar char="ü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kern="0" dirty="0"/>
              <a:t>B</a:t>
            </a:r>
            <a:r>
              <a:rPr lang="zh-TW" altLang="en-US" kern="0" dirty="0"/>
              <a:t>軟體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繪圖結果</a:t>
            </a:r>
            <a:br>
              <a:rPr lang="en-US" altLang="zh-TW" dirty="0"/>
            </a:br>
            <a:r>
              <a:rPr lang="zh-TW" altLang="en-US" sz="2800" dirty="0"/>
              <a:t>散佈矩陣圖</a:t>
            </a:r>
            <a:endParaRPr lang="zh-TW" alt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09580" y="2583888"/>
            <a:ext cx="4358421" cy="34922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373" y="2403965"/>
            <a:ext cx="4660359" cy="3852129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706688" y="2017714"/>
            <a:ext cx="2144712" cy="546599"/>
          </a:xfrm>
        </p:spPr>
        <p:txBody>
          <a:bodyPr/>
          <a:lstStyle/>
          <a:p>
            <a:r>
              <a:rPr lang="en-US" altLang="zh-TW" sz="2400" dirty="0"/>
              <a:t>A</a:t>
            </a:r>
            <a:r>
              <a:rPr lang="zh-TW" altLang="en-US" sz="2400" dirty="0"/>
              <a:t>軟體</a:t>
            </a:r>
          </a:p>
        </p:txBody>
      </p:sp>
      <p:sp>
        <p:nvSpPr>
          <p:cNvPr id="13" name="Content Placeholder 2"/>
          <p:cNvSpPr txBox="1"/>
          <p:nvPr/>
        </p:nvSpPr>
        <p:spPr bwMode="auto">
          <a:xfrm>
            <a:off x="7210656" y="2017714"/>
            <a:ext cx="2144712" cy="546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charset="2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charset="2"/>
              <a:buChar char="n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charset="2"/>
              <a:buChar char="ü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kern="0" dirty="0"/>
              <a:t>B</a:t>
            </a:r>
            <a:r>
              <a:rPr lang="zh-TW" altLang="en-US" kern="0" dirty="0"/>
              <a:t>軟體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繪圖結果</a:t>
            </a:r>
            <a:br>
              <a:rPr lang="en-US" altLang="zh-TW" dirty="0"/>
            </a:br>
            <a:r>
              <a:rPr lang="zh-TW" altLang="en-US" sz="2800" dirty="0"/>
              <a:t>統計分量圖</a:t>
            </a:r>
            <a:r>
              <a:rPr lang="en-US" altLang="zh-TW" sz="2800" dirty="0"/>
              <a:t>(</a:t>
            </a:r>
            <a:r>
              <a:rPr lang="en-US" altLang="zh-TW" sz="2800" dirty="0" err="1"/>
              <a:t>qq</a:t>
            </a:r>
            <a:r>
              <a:rPr lang="en-US" altLang="zh-TW" sz="2800" dirty="0"/>
              <a:t> plot)</a:t>
            </a:r>
            <a:endParaRPr lang="zh-TW" alt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4638" y="2456646"/>
            <a:ext cx="4560262" cy="3752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754" y="2662227"/>
            <a:ext cx="4170480" cy="3341688"/>
          </a:xfrm>
          <a:prstGeom prst="rect">
            <a:avLst/>
          </a:prstGeom>
        </p:spPr>
      </p:pic>
      <p:sp>
        <p:nvSpPr>
          <p:cNvPr id="6" name="Content Placeholder 2"/>
          <p:cNvSpPr txBox="1"/>
          <p:nvPr/>
        </p:nvSpPr>
        <p:spPr bwMode="auto">
          <a:xfrm>
            <a:off x="2706688" y="2017714"/>
            <a:ext cx="2144712" cy="546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charset="2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charset="2"/>
              <a:buChar char="n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charset="2"/>
              <a:buChar char="ü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kern="0" dirty="0"/>
              <a:t>A</a:t>
            </a:r>
            <a:r>
              <a:rPr lang="zh-TW" altLang="en-US" kern="0" dirty="0"/>
              <a:t>軟體</a:t>
            </a:r>
          </a:p>
        </p:txBody>
      </p:sp>
      <p:sp>
        <p:nvSpPr>
          <p:cNvPr id="7" name="Content Placeholder 2"/>
          <p:cNvSpPr txBox="1"/>
          <p:nvPr/>
        </p:nvSpPr>
        <p:spPr bwMode="auto">
          <a:xfrm>
            <a:off x="7210656" y="2017714"/>
            <a:ext cx="2144712" cy="546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charset="2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charset="2"/>
              <a:buChar char="n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charset="2"/>
              <a:buChar char="ü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kern="0" dirty="0"/>
              <a:t>B</a:t>
            </a:r>
            <a:r>
              <a:rPr lang="zh-TW" altLang="en-US" kern="0" dirty="0"/>
              <a:t>軟體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2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Custom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Theme2</Template>
  <TotalTime>0</TotalTime>
  <Words>2229</Words>
  <Application>Kingsoft Office WPP</Application>
  <PresentationFormat>Widescreen</PresentationFormat>
  <Paragraphs>370</Paragraphs>
  <Slides>26</Slides>
  <Notes>10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27" baseType="lpstr">
      <vt:lpstr>Theme2</vt:lpstr>
      <vt:lpstr>口碑團隊_2017年暑期資料科學實作計畫</vt:lpstr>
      <vt:lpstr>計畫相關事項</vt:lpstr>
      <vt:lpstr>大綱</vt:lpstr>
      <vt:lpstr>簡介資料科學</vt:lpstr>
      <vt:lpstr>大家猜猜這兩種軟體各多少錢?</vt:lpstr>
      <vt:lpstr>資料編及與檢視</vt:lpstr>
      <vt:lpstr>軟體繪圖種類</vt:lpstr>
      <vt:lpstr>繪圖結果 散佈矩陣圖</vt:lpstr>
      <vt:lpstr>繪圖結果 統計分量圖(qq plot)</vt:lpstr>
      <vt:lpstr>更進階一點的繪圖應用</vt:lpstr>
      <vt:lpstr>請問：A軟體貴? 還是B軟體貴?</vt:lpstr>
      <vt:lpstr>開放軟體與付費軟體功能比較</vt:lpstr>
      <vt:lpstr>R的套件</vt:lpstr>
      <vt:lpstr>R相關的工作機會</vt:lpstr>
      <vt:lpstr>Python很紅，不用嗎?</vt:lpstr>
      <vt:lpstr>大綱</vt:lpstr>
      <vt:lpstr>處處留心皆資料，落花水面皆金礦 動態爬蟲</vt:lpstr>
      <vt:lpstr>處處留心皆資料，落花水面皆金礦 live demo 校務研究爬蟲</vt:lpstr>
      <vt:lpstr>知彼知己，百戰百勝 競爭對手</vt:lpstr>
      <vt:lpstr>商業字詞屬性分析 雷達圖</vt:lpstr>
      <vt:lpstr>機器學習與客製化 GIS直觀找出目標客群</vt:lpstr>
      <vt:lpstr>大綱</vt:lpstr>
      <vt:lpstr>天才與庸才之間的差別不在基因，在「刻意練習」</vt:lpstr>
      <vt:lpstr>R Programming線上課程介紹</vt:lpstr>
      <vt:lpstr>2017年暑期-整體資料科學實作計畫安排</vt:lpstr>
      <vt:lpstr>最後，希望大家入坑順利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slave1</cp:lastModifiedBy>
  <cp:revision>215</cp:revision>
  <dcterms:created xsi:type="dcterms:W3CDTF">2017-07-05T05:41:59Z</dcterms:created>
  <dcterms:modified xsi:type="dcterms:W3CDTF">2017-07-05T05:41:59Z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1028-10.1.0.5707</vt:lpwstr>
  </property>
</Properties>
</file>